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1"/>
  </p:notesMasterIdLst>
  <p:handoutMasterIdLst>
    <p:handoutMasterId r:id="rId162"/>
  </p:handoutMasterIdLst>
  <p:sldIdLst>
    <p:sldId id="261" r:id="rId2"/>
    <p:sldId id="265"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8C"/>
    <a:srgbClr val="0B28A1"/>
    <a:srgbClr val="0C2AAC"/>
    <a:srgbClr val="112A71"/>
    <a:srgbClr val="122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0036" autoAdjust="0"/>
  </p:normalViewPr>
  <p:slideViewPr>
    <p:cSldViewPr>
      <p:cViewPr>
        <p:scale>
          <a:sx n="113" d="100"/>
          <a:sy n="113" d="100"/>
        </p:scale>
        <p:origin x="-571"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B4CC671-EDDB-4CEF-B406-A152F8F02B95}" type="datetimeFigureOut">
              <a:rPr lang="sr-Latn-CS"/>
              <a:pPr>
                <a:defRPr/>
              </a:pPr>
              <a:t>2.4.2020</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B0DFA91-BBD8-4A40-8679-52B83F5E2828}" type="slidenum">
              <a:rPr lang="hr-HR" altLang="sr-Latn-RS"/>
              <a:pPr>
                <a:defRPr/>
              </a:pPr>
              <a:t>‹#›</a:t>
            </a:fld>
            <a:endParaRPr lang="hr-HR" altLang="sr-Latn-RS"/>
          </a:p>
        </p:txBody>
      </p:sp>
    </p:spTree>
    <p:extLst>
      <p:ext uri="{BB962C8B-B14F-4D97-AF65-F5344CB8AC3E}">
        <p14:creationId xmlns:p14="http://schemas.microsoft.com/office/powerpoint/2010/main" val="3993884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8F97882-A59F-479F-A386-7D5B1B513A03}" type="datetimeFigureOut">
              <a:rPr lang="sr-Latn-CS"/>
              <a:pPr>
                <a:defRPr/>
              </a:pPr>
              <a:t>2.4.2020</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2032C6C-E4E8-4DA8-A996-ACD8E1833339}" type="slidenum">
              <a:rPr lang="hr-HR" altLang="sr-Latn-RS"/>
              <a:pPr>
                <a:defRPr/>
              </a:pPr>
              <a:t>‹#›</a:t>
            </a:fld>
            <a:endParaRPr lang="hr-HR" altLang="sr-Latn-RS"/>
          </a:p>
        </p:txBody>
      </p:sp>
    </p:spTree>
    <p:extLst>
      <p:ext uri="{BB962C8B-B14F-4D97-AF65-F5344CB8AC3E}">
        <p14:creationId xmlns:p14="http://schemas.microsoft.com/office/powerpoint/2010/main" val="3552895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r-HR" altLang="sr-Latn-RS"/>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sr-Latn-RS">
                <a:latin typeface="Arial" panose="020B0604020202020204" pitchFamily="34" charset="0"/>
              </a:rPr>
              <a:pPr algn="r" eaLnBrk="1" hangingPunct="1">
                <a:spcBef>
                  <a:spcPct val="0"/>
                </a:spcBef>
              </a:pPr>
              <a:t>1</a:t>
            </a:fld>
            <a:endParaRPr lang="hr-HR" altLang="sr-Latn-R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7E5C62CB-7228-459D-B479-4194000FEDA3}" type="slidenum">
              <a:rPr lang="it-IT" altLang="it-IT">
                <a:cs typeface="Arial" pitchFamily="34" charset="0"/>
              </a:rPr>
              <a:pPr/>
              <a:t>25</a:t>
            </a:fld>
            <a:endParaRPr lang="it-IT" altLang="it-IT">
              <a:cs typeface="Arial" pitchFamily="34" charset="0"/>
            </a:endParaRPr>
          </a:p>
        </p:txBody>
      </p:sp>
      <p:sp>
        <p:nvSpPr>
          <p:cNvPr id="218115" name="Rectangle 2"/>
          <p:cNvSpPr>
            <a:spLocks noGrp="1" noRot="1" noChangeAspect="1" noChangeArrowheads="1" noTextEdit="1"/>
          </p:cNvSpPr>
          <p:nvPr>
            <p:ph type="sldImg"/>
          </p:nvPr>
        </p:nvSpPr>
        <p:spPr>
          <a:xfrm>
            <a:off x="1141413" y="712788"/>
            <a:ext cx="4575175" cy="3432175"/>
          </a:xfrm>
          <a:ln/>
        </p:spPr>
      </p:sp>
      <p:sp>
        <p:nvSpPr>
          <p:cNvPr id="218116" name="Rectangle 3"/>
          <p:cNvSpPr>
            <a:spLocks noGrp="1" noChangeArrowheads="1"/>
          </p:cNvSpPr>
          <p:nvPr>
            <p:ph type="body" idx="1"/>
          </p:nvPr>
        </p:nvSpPr>
        <p:spPr>
          <a:xfrm>
            <a:off x="913991" y="4358542"/>
            <a:ext cx="5031552" cy="4074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3BC44D96-B6BA-45A5-88B7-F47851A3902C}" type="slidenum">
              <a:rPr lang="it-IT" smtClean="0"/>
              <a:pPr/>
              <a:t>26</a:t>
            </a:fld>
            <a:endParaRPr lang="it-IT"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966" eaLnBrk="0" hangingPunct="0">
              <a:spcBef>
                <a:spcPct val="30000"/>
              </a:spcBef>
              <a:defRPr sz="1200">
                <a:solidFill>
                  <a:schemeClr val="tx1"/>
                </a:solidFill>
                <a:latin typeface="Arial" pitchFamily="34" charset="0"/>
                <a:ea typeface="MS PGothic" pitchFamily="34" charset="-128"/>
              </a:defRPr>
            </a:lvl1pPr>
            <a:lvl2pPr marL="740449" indent="-283966" algn="l" defTabSz="912966" eaLnBrk="0" hangingPunct="0">
              <a:spcBef>
                <a:spcPct val="30000"/>
              </a:spcBef>
              <a:defRPr sz="1200">
                <a:solidFill>
                  <a:schemeClr val="tx1"/>
                </a:solidFill>
                <a:latin typeface="Arial" pitchFamily="34" charset="0"/>
                <a:ea typeface="MS PGothic" pitchFamily="34" charset="-128"/>
              </a:defRPr>
            </a:lvl2pPr>
            <a:lvl3pPr marL="1138917" indent="-227479" algn="l" defTabSz="912966" eaLnBrk="0" hangingPunct="0">
              <a:spcBef>
                <a:spcPct val="30000"/>
              </a:spcBef>
              <a:defRPr sz="1200">
                <a:solidFill>
                  <a:schemeClr val="tx1"/>
                </a:solidFill>
                <a:latin typeface="Arial" pitchFamily="34" charset="0"/>
                <a:ea typeface="MS PGothic" pitchFamily="34" charset="-128"/>
              </a:defRPr>
            </a:lvl3pPr>
            <a:lvl4pPr marL="1593873" indent="-227479" algn="l" defTabSz="912966" eaLnBrk="0" hangingPunct="0">
              <a:spcBef>
                <a:spcPct val="30000"/>
              </a:spcBef>
              <a:defRPr sz="1200">
                <a:solidFill>
                  <a:schemeClr val="tx1"/>
                </a:solidFill>
                <a:latin typeface="Arial" pitchFamily="34" charset="0"/>
                <a:ea typeface="MS PGothic" pitchFamily="34" charset="-128"/>
              </a:defRPr>
            </a:lvl4pPr>
            <a:lvl5pPr marL="2050357" indent="-227479" algn="l" defTabSz="912966" eaLnBrk="0" hangingPunct="0">
              <a:spcBef>
                <a:spcPct val="30000"/>
              </a:spcBef>
              <a:defRPr sz="1200">
                <a:solidFill>
                  <a:schemeClr val="tx1"/>
                </a:solidFill>
                <a:latin typeface="Arial" pitchFamily="34" charset="0"/>
                <a:ea typeface="MS PGothic" pitchFamily="34" charset="-128"/>
              </a:defRPr>
            </a:lvl5pPr>
            <a:lvl6pPr marL="2490046"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2E4D3742-EF7A-4F9B-934F-C8611922E4B8}" type="slidenum">
              <a:rPr lang="it-IT" altLang="it-IT" smtClean="0">
                <a:cs typeface="Arial" pitchFamily="34" charset="0"/>
              </a:rPr>
              <a:pPr algn="r">
                <a:spcBef>
                  <a:spcPct val="0"/>
                </a:spcBef>
              </a:pPr>
              <a:t>27</a:t>
            </a:fld>
            <a:endParaRPr lang="it-IT" altLang="it-IT" smtClean="0">
              <a:cs typeface="Arial" pitchFamily="34"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it-IT" smtClean="0">
                <a:latin typeface="Arial" pitchFamily="34" charset="0"/>
                <a:cs typeface="Arial" pitchFamily="34" charset="0"/>
              </a:rPr>
              <a:t>This pictures makes a comparison between a pozzolanic mortar of the 13 th century and a mortar composed of Mapeantique after 8 days curing . As regards the morphology we don’t notice any particular difference between them and this is due to the fact that  the lime that is present in Mapeantique reacts with all pozzolanic material with formation of calcium silicate  </a:t>
            </a:r>
          </a:p>
        </p:txBody>
      </p:sp>
      <p:sp>
        <p:nvSpPr>
          <p:cNvPr id="272389" name="Segnaposto piè di pagina 1"/>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966" eaLnBrk="0" hangingPunct="0">
              <a:spcBef>
                <a:spcPct val="30000"/>
              </a:spcBef>
              <a:defRPr sz="1200">
                <a:solidFill>
                  <a:schemeClr val="tx1"/>
                </a:solidFill>
                <a:latin typeface="Arial" pitchFamily="34" charset="0"/>
                <a:ea typeface="MS PGothic" pitchFamily="34" charset="-128"/>
              </a:defRPr>
            </a:lvl1pPr>
            <a:lvl2pPr marL="740449" indent="-283966" algn="l" defTabSz="912966" eaLnBrk="0" hangingPunct="0">
              <a:spcBef>
                <a:spcPct val="30000"/>
              </a:spcBef>
              <a:defRPr sz="1200">
                <a:solidFill>
                  <a:schemeClr val="tx1"/>
                </a:solidFill>
                <a:latin typeface="Arial" pitchFamily="34" charset="0"/>
                <a:ea typeface="MS PGothic" pitchFamily="34" charset="-128"/>
              </a:defRPr>
            </a:lvl2pPr>
            <a:lvl3pPr marL="1138917" indent="-227479" algn="l" defTabSz="912966" eaLnBrk="0" hangingPunct="0">
              <a:spcBef>
                <a:spcPct val="30000"/>
              </a:spcBef>
              <a:defRPr sz="1200">
                <a:solidFill>
                  <a:schemeClr val="tx1"/>
                </a:solidFill>
                <a:latin typeface="Arial" pitchFamily="34" charset="0"/>
                <a:ea typeface="MS PGothic" pitchFamily="34" charset="-128"/>
              </a:defRPr>
            </a:lvl3pPr>
            <a:lvl4pPr marL="1593873" indent="-227479" algn="l" defTabSz="912966" eaLnBrk="0" hangingPunct="0">
              <a:spcBef>
                <a:spcPct val="30000"/>
              </a:spcBef>
              <a:defRPr sz="1200">
                <a:solidFill>
                  <a:schemeClr val="tx1"/>
                </a:solidFill>
                <a:latin typeface="Arial" pitchFamily="34" charset="0"/>
                <a:ea typeface="MS PGothic" pitchFamily="34" charset="-128"/>
              </a:defRPr>
            </a:lvl4pPr>
            <a:lvl5pPr marL="2050357" indent="-227479" algn="l" defTabSz="912966" eaLnBrk="0" hangingPunct="0">
              <a:spcBef>
                <a:spcPct val="30000"/>
              </a:spcBef>
              <a:defRPr sz="1200">
                <a:solidFill>
                  <a:schemeClr val="tx1"/>
                </a:solidFill>
                <a:latin typeface="Arial" pitchFamily="34" charset="0"/>
                <a:ea typeface="MS PGothic" pitchFamily="34" charset="-128"/>
              </a:defRPr>
            </a:lvl5pPr>
            <a:lvl6pPr marL="2490046"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912966"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endParaRPr lang="it-IT" altLang="it-IT"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73E5A51E-989E-409A-8426-85095C2350F7}" type="slidenum">
              <a:rPr lang="it-IT" altLang="it-IT">
                <a:cs typeface="Arial" pitchFamily="34" charset="0"/>
              </a:rPr>
              <a:pPr/>
              <a:t>34</a:t>
            </a:fld>
            <a:endParaRPr lang="it-IT" altLang="it-IT">
              <a:cs typeface="Arial" pitchFamily="34" charset="0"/>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3BC44D96-B6BA-45A5-88B7-F47851A3902C}" type="slidenum">
              <a:rPr lang="it-IT" smtClean="0"/>
              <a:pPr/>
              <a:t>37</a:t>
            </a:fld>
            <a:endParaRPr lang="it-IT" smtClean="0"/>
          </a:p>
        </p:txBody>
      </p:sp>
      <p:sp>
        <p:nvSpPr>
          <p:cNvPr id="346115" name="Rectangle 2"/>
          <p:cNvSpPr>
            <a:spLocks noGrp="1" noRot="1" noChangeAspect="1" noChangeArrowheads="1" noTextEdit="1"/>
          </p:cNvSpPr>
          <p:nvPr>
            <p:ph type="sldImg"/>
          </p:nvPr>
        </p:nvSpPr>
        <p:spPr>
          <a:ln/>
        </p:spPr>
      </p:sp>
      <p:sp>
        <p:nvSpPr>
          <p:cNvPr id="3461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25" eaLnBrk="0" hangingPunct="0">
              <a:defRPr sz="2300">
                <a:solidFill>
                  <a:schemeClr val="tx1"/>
                </a:solidFill>
                <a:latin typeface="Arial" pitchFamily="34" charset="0"/>
                <a:ea typeface="MS PGothic" pitchFamily="34" charset="-128"/>
              </a:defRPr>
            </a:lvl1pPr>
            <a:lvl2pPr marL="714495" indent="-274806" defTabSz="876325" eaLnBrk="0" hangingPunct="0">
              <a:defRPr sz="2300">
                <a:solidFill>
                  <a:schemeClr val="tx1"/>
                </a:solidFill>
                <a:latin typeface="Arial" pitchFamily="34" charset="0"/>
                <a:ea typeface="MS PGothic" pitchFamily="34" charset="-128"/>
              </a:defRPr>
            </a:lvl2pPr>
            <a:lvl3pPr marL="1099223" indent="-219845" defTabSz="876325" eaLnBrk="0" hangingPunct="0">
              <a:defRPr sz="2300">
                <a:solidFill>
                  <a:schemeClr val="tx1"/>
                </a:solidFill>
                <a:latin typeface="Arial" pitchFamily="34" charset="0"/>
                <a:ea typeface="MS PGothic" pitchFamily="34" charset="-128"/>
              </a:defRPr>
            </a:lvl3pPr>
            <a:lvl4pPr marL="1538912" indent="-219845" defTabSz="876325" eaLnBrk="0" hangingPunct="0">
              <a:defRPr sz="2300">
                <a:solidFill>
                  <a:schemeClr val="tx1"/>
                </a:solidFill>
                <a:latin typeface="Arial" pitchFamily="34" charset="0"/>
                <a:ea typeface="MS PGothic" pitchFamily="34" charset="-128"/>
              </a:defRPr>
            </a:lvl4pPr>
            <a:lvl5pPr marL="1978602" indent="-219845" defTabSz="876325" eaLnBrk="0" hangingPunct="0">
              <a:defRPr sz="2300">
                <a:solidFill>
                  <a:schemeClr val="tx1"/>
                </a:solidFill>
                <a:latin typeface="Arial" pitchFamily="34" charset="0"/>
                <a:ea typeface="MS PGothic" pitchFamily="34" charset="-128"/>
              </a:defRPr>
            </a:lvl5pPr>
            <a:lvl6pPr marL="2418291"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6pPr>
            <a:lvl7pPr marL="2857980"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7pPr>
            <a:lvl8pPr marL="329766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8pPr>
            <a:lvl9pPr marL="373735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9pPr>
          </a:lstStyle>
          <a:p>
            <a:fld id="{32E67E40-4349-44C0-BD63-AA501A53D054}" type="slidenum">
              <a:rPr lang="it-IT" altLang="it-IT" sz="1200">
                <a:solidFill>
                  <a:srgbClr val="000000"/>
                </a:solidFill>
              </a:rPr>
              <a:pPr/>
              <a:t>62</a:t>
            </a:fld>
            <a:endParaRPr lang="it-IT" altLang="it-IT" sz="1200">
              <a:solidFill>
                <a:srgbClr val="000000"/>
              </a:solidFill>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25" eaLnBrk="0" hangingPunct="0">
              <a:defRPr sz="2300">
                <a:solidFill>
                  <a:schemeClr val="tx1"/>
                </a:solidFill>
                <a:latin typeface="Arial" pitchFamily="34" charset="0"/>
                <a:ea typeface="MS PGothic" pitchFamily="34" charset="-128"/>
              </a:defRPr>
            </a:lvl1pPr>
            <a:lvl2pPr marL="714495" indent="-274806" defTabSz="876325" eaLnBrk="0" hangingPunct="0">
              <a:defRPr sz="2300">
                <a:solidFill>
                  <a:schemeClr val="tx1"/>
                </a:solidFill>
                <a:latin typeface="Arial" pitchFamily="34" charset="0"/>
                <a:ea typeface="MS PGothic" pitchFamily="34" charset="-128"/>
              </a:defRPr>
            </a:lvl2pPr>
            <a:lvl3pPr marL="1099223" indent="-219845" defTabSz="876325" eaLnBrk="0" hangingPunct="0">
              <a:defRPr sz="2300">
                <a:solidFill>
                  <a:schemeClr val="tx1"/>
                </a:solidFill>
                <a:latin typeface="Arial" pitchFamily="34" charset="0"/>
                <a:ea typeface="MS PGothic" pitchFamily="34" charset="-128"/>
              </a:defRPr>
            </a:lvl3pPr>
            <a:lvl4pPr marL="1538912" indent="-219845" defTabSz="876325" eaLnBrk="0" hangingPunct="0">
              <a:defRPr sz="2300">
                <a:solidFill>
                  <a:schemeClr val="tx1"/>
                </a:solidFill>
                <a:latin typeface="Arial" pitchFamily="34" charset="0"/>
                <a:ea typeface="MS PGothic" pitchFamily="34" charset="-128"/>
              </a:defRPr>
            </a:lvl4pPr>
            <a:lvl5pPr marL="1978602" indent="-219845" defTabSz="876325" eaLnBrk="0" hangingPunct="0">
              <a:defRPr sz="2300">
                <a:solidFill>
                  <a:schemeClr val="tx1"/>
                </a:solidFill>
                <a:latin typeface="Arial" pitchFamily="34" charset="0"/>
                <a:ea typeface="MS PGothic" pitchFamily="34" charset="-128"/>
              </a:defRPr>
            </a:lvl5pPr>
            <a:lvl6pPr marL="2418291"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6pPr>
            <a:lvl7pPr marL="2857980"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7pPr>
            <a:lvl8pPr marL="329766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8pPr>
            <a:lvl9pPr marL="373735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9pPr>
          </a:lstStyle>
          <a:p>
            <a:fld id="{32E67E40-4349-44C0-BD63-AA501A53D054}" type="slidenum">
              <a:rPr lang="it-IT" altLang="it-IT" sz="1200">
                <a:solidFill>
                  <a:srgbClr val="000000"/>
                </a:solidFill>
              </a:rPr>
              <a:pPr/>
              <a:t>70</a:t>
            </a:fld>
            <a:endParaRPr lang="it-IT" altLang="it-IT" sz="1200">
              <a:solidFill>
                <a:srgbClr val="000000"/>
              </a:solidFill>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876325" eaLnBrk="0" hangingPunct="0">
              <a:spcBef>
                <a:spcPct val="30000"/>
              </a:spcBef>
              <a:defRPr sz="1200">
                <a:solidFill>
                  <a:schemeClr val="tx1"/>
                </a:solidFill>
                <a:latin typeface="Arial" pitchFamily="34" charset="0"/>
                <a:ea typeface="MS PGothic" pitchFamily="34" charset="-128"/>
              </a:defRPr>
            </a:lvl1pPr>
            <a:lvl2pPr marL="740449" indent="-283966" algn="l" defTabSz="876325" eaLnBrk="0" hangingPunct="0">
              <a:spcBef>
                <a:spcPct val="30000"/>
              </a:spcBef>
              <a:defRPr sz="1200">
                <a:solidFill>
                  <a:schemeClr val="tx1"/>
                </a:solidFill>
                <a:latin typeface="Arial" pitchFamily="34" charset="0"/>
                <a:ea typeface="MS PGothic" pitchFamily="34" charset="-128"/>
              </a:defRPr>
            </a:lvl2pPr>
            <a:lvl3pPr marL="1138917" indent="-227479" algn="l" defTabSz="876325" eaLnBrk="0" hangingPunct="0">
              <a:spcBef>
                <a:spcPct val="30000"/>
              </a:spcBef>
              <a:defRPr sz="1200">
                <a:solidFill>
                  <a:schemeClr val="tx1"/>
                </a:solidFill>
                <a:latin typeface="Arial" pitchFamily="34" charset="0"/>
                <a:ea typeface="MS PGothic" pitchFamily="34" charset="-128"/>
              </a:defRPr>
            </a:lvl3pPr>
            <a:lvl4pPr marL="1593873" indent="-227479" algn="l" defTabSz="876325" eaLnBrk="0" hangingPunct="0">
              <a:spcBef>
                <a:spcPct val="30000"/>
              </a:spcBef>
              <a:defRPr sz="1200">
                <a:solidFill>
                  <a:schemeClr val="tx1"/>
                </a:solidFill>
                <a:latin typeface="Arial" pitchFamily="34" charset="0"/>
                <a:ea typeface="MS PGothic" pitchFamily="34" charset="-128"/>
              </a:defRPr>
            </a:lvl4pPr>
            <a:lvl5pPr marL="2050357" indent="-227479" algn="l" defTabSz="876325" eaLnBrk="0" hangingPunct="0">
              <a:spcBef>
                <a:spcPct val="30000"/>
              </a:spcBef>
              <a:defRPr sz="1200">
                <a:solidFill>
                  <a:schemeClr val="tx1"/>
                </a:solidFill>
                <a:latin typeface="Arial" pitchFamily="34" charset="0"/>
                <a:ea typeface="MS PGothic" pitchFamily="34" charset="-128"/>
              </a:defRPr>
            </a:lvl5pPr>
            <a:lvl6pPr marL="2490046"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86ED5AFB-C70F-4BA3-8A04-4D5732C3FE56}" type="slidenum">
              <a:rPr lang="it-IT" altLang="it-IT" smtClean="0">
                <a:solidFill>
                  <a:srgbClr val="000000"/>
                </a:solidFill>
              </a:rPr>
              <a:pPr algn="r">
                <a:spcBef>
                  <a:spcPct val="0"/>
                </a:spcBef>
              </a:pPr>
              <a:t>74</a:t>
            </a:fld>
            <a:endParaRPr lang="it-IT" altLang="it-IT" smtClean="0">
              <a:solidFill>
                <a:srgbClr val="000000"/>
              </a:solidFill>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876325" eaLnBrk="0" hangingPunct="0">
              <a:spcBef>
                <a:spcPct val="30000"/>
              </a:spcBef>
              <a:defRPr sz="1200">
                <a:solidFill>
                  <a:schemeClr val="tx1"/>
                </a:solidFill>
                <a:latin typeface="Arial" pitchFamily="34" charset="0"/>
                <a:ea typeface="MS PGothic" pitchFamily="34" charset="-128"/>
              </a:defRPr>
            </a:lvl1pPr>
            <a:lvl2pPr marL="740449" indent="-283966" algn="l" defTabSz="876325" eaLnBrk="0" hangingPunct="0">
              <a:spcBef>
                <a:spcPct val="30000"/>
              </a:spcBef>
              <a:defRPr sz="1200">
                <a:solidFill>
                  <a:schemeClr val="tx1"/>
                </a:solidFill>
                <a:latin typeface="Arial" pitchFamily="34" charset="0"/>
                <a:ea typeface="MS PGothic" pitchFamily="34" charset="-128"/>
              </a:defRPr>
            </a:lvl2pPr>
            <a:lvl3pPr marL="1138917" indent="-227479" algn="l" defTabSz="876325" eaLnBrk="0" hangingPunct="0">
              <a:spcBef>
                <a:spcPct val="30000"/>
              </a:spcBef>
              <a:defRPr sz="1200">
                <a:solidFill>
                  <a:schemeClr val="tx1"/>
                </a:solidFill>
                <a:latin typeface="Arial" pitchFamily="34" charset="0"/>
                <a:ea typeface="MS PGothic" pitchFamily="34" charset="-128"/>
              </a:defRPr>
            </a:lvl3pPr>
            <a:lvl4pPr marL="1593873" indent="-227479" algn="l" defTabSz="876325" eaLnBrk="0" hangingPunct="0">
              <a:spcBef>
                <a:spcPct val="30000"/>
              </a:spcBef>
              <a:defRPr sz="1200">
                <a:solidFill>
                  <a:schemeClr val="tx1"/>
                </a:solidFill>
                <a:latin typeface="Arial" pitchFamily="34" charset="0"/>
                <a:ea typeface="MS PGothic" pitchFamily="34" charset="-128"/>
              </a:defRPr>
            </a:lvl4pPr>
            <a:lvl5pPr marL="2050357" indent="-227479" algn="l" defTabSz="876325" eaLnBrk="0" hangingPunct="0">
              <a:spcBef>
                <a:spcPct val="30000"/>
              </a:spcBef>
              <a:defRPr sz="1200">
                <a:solidFill>
                  <a:schemeClr val="tx1"/>
                </a:solidFill>
                <a:latin typeface="Arial" pitchFamily="34" charset="0"/>
                <a:ea typeface="MS PGothic" pitchFamily="34" charset="-128"/>
              </a:defRPr>
            </a:lvl5pPr>
            <a:lvl6pPr marL="2490046"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81F7BAD9-F036-469E-A5B6-8352F340B07F}" type="slidenum">
              <a:rPr lang="it-IT" altLang="it-IT" smtClean="0">
                <a:solidFill>
                  <a:srgbClr val="000000"/>
                </a:solidFill>
              </a:rPr>
              <a:pPr algn="r">
                <a:spcBef>
                  <a:spcPct val="0"/>
                </a:spcBef>
              </a:pPr>
              <a:t>77</a:t>
            </a:fld>
            <a:endParaRPr lang="it-IT" altLang="it-IT" smtClean="0">
              <a:solidFill>
                <a:srgbClr val="000000"/>
              </a:solidFill>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876325" eaLnBrk="0" hangingPunct="0">
              <a:spcBef>
                <a:spcPct val="30000"/>
              </a:spcBef>
              <a:defRPr sz="1200">
                <a:solidFill>
                  <a:schemeClr val="tx1"/>
                </a:solidFill>
                <a:latin typeface="Arial" pitchFamily="34" charset="0"/>
                <a:ea typeface="MS PGothic" pitchFamily="34" charset="-128"/>
              </a:defRPr>
            </a:lvl1pPr>
            <a:lvl2pPr marL="740449" indent="-283966" algn="l" defTabSz="876325" eaLnBrk="0" hangingPunct="0">
              <a:spcBef>
                <a:spcPct val="30000"/>
              </a:spcBef>
              <a:defRPr sz="1200">
                <a:solidFill>
                  <a:schemeClr val="tx1"/>
                </a:solidFill>
                <a:latin typeface="Arial" pitchFamily="34" charset="0"/>
                <a:ea typeface="MS PGothic" pitchFamily="34" charset="-128"/>
              </a:defRPr>
            </a:lvl2pPr>
            <a:lvl3pPr marL="1138917" indent="-227479" algn="l" defTabSz="876325" eaLnBrk="0" hangingPunct="0">
              <a:spcBef>
                <a:spcPct val="30000"/>
              </a:spcBef>
              <a:defRPr sz="1200">
                <a:solidFill>
                  <a:schemeClr val="tx1"/>
                </a:solidFill>
                <a:latin typeface="Arial" pitchFamily="34" charset="0"/>
                <a:ea typeface="MS PGothic" pitchFamily="34" charset="-128"/>
              </a:defRPr>
            </a:lvl3pPr>
            <a:lvl4pPr marL="1593873" indent="-227479" algn="l" defTabSz="876325" eaLnBrk="0" hangingPunct="0">
              <a:spcBef>
                <a:spcPct val="30000"/>
              </a:spcBef>
              <a:defRPr sz="1200">
                <a:solidFill>
                  <a:schemeClr val="tx1"/>
                </a:solidFill>
                <a:latin typeface="Arial" pitchFamily="34" charset="0"/>
                <a:ea typeface="MS PGothic" pitchFamily="34" charset="-128"/>
              </a:defRPr>
            </a:lvl4pPr>
            <a:lvl5pPr marL="2050357" indent="-227479" algn="l" defTabSz="876325" eaLnBrk="0" hangingPunct="0">
              <a:spcBef>
                <a:spcPct val="30000"/>
              </a:spcBef>
              <a:defRPr sz="1200">
                <a:solidFill>
                  <a:schemeClr val="tx1"/>
                </a:solidFill>
                <a:latin typeface="Arial" pitchFamily="34" charset="0"/>
                <a:ea typeface="MS PGothic" pitchFamily="34" charset="-128"/>
              </a:defRPr>
            </a:lvl5pPr>
            <a:lvl6pPr marL="2490046"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3B39487E-6F7C-4E29-A75E-92FAECD94081}" type="slidenum">
              <a:rPr lang="it-IT" altLang="it-IT" smtClean="0">
                <a:solidFill>
                  <a:srgbClr val="000000"/>
                </a:solidFill>
              </a:rPr>
              <a:pPr algn="r">
                <a:spcBef>
                  <a:spcPct val="0"/>
                </a:spcBef>
              </a:pPr>
              <a:t>78</a:t>
            </a:fld>
            <a:endParaRPr lang="it-IT" altLang="it-IT" smtClean="0">
              <a:solidFill>
                <a:srgbClr val="000000"/>
              </a:solidFill>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876325" eaLnBrk="0" hangingPunct="0">
              <a:spcBef>
                <a:spcPct val="30000"/>
              </a:spcBef>
              <a:defRPr sz="1200">
                <a:solidFill>
                  <a:schemeClr val="tx1"/>
                </a:solidFill>
                <a:latin typeface="Arial" pitchFamily="34" charset="0"/>
                <a:ea typeface="MS PGothic" pitchFamily="34" charset="-128"/>
              </a:defRPr>
            </a:lvl1pPr>
            <a:lvl2pPr marL="740449" indent="-283966" algn="l" defTabSz="876325" eaLnBrk="0" hangingPunct="0">
              <a:spcBef>
                <a:spcPct val="30000"/>
              </a:spcBef>
              <a:defRPr sz="1200">
                <a:solidFill>
                  <a:schemeClr val="tx1"/>
                </a:solidFill>
                <a:latin typeface="Arial" pitchFamily="34" charset="0"/>
                <a:ea typeface="MS PGothic" pitchFamily="34" charset="-128"/>
              </a:defRPr>
            </a:lvl2pPr>
            <a:lvl3pPr marL="1138917" indent="-227479" algn="l" defTabSz="876325" eaLnBrk="0" hangingPunct="0">
              <a:spcBef>
                <a:spcPct val="30000"/>
              </a:spcBef>
              <a:defRPr sz="1200">
                <a:solidFill>
                  <a:schemeClr val="tx1"/>
                </a:solidFill>
                <a:latin typeface="Arial" pitchFamily="34" charset="0"/>
                <a:ea typeface="MS PGothic" pitchFamily="34" charset="-128"/>
              </a:defRPr>
            </a:lvl3pPr>
            <a:lvl4pPr marL="1593873" indent="-227479" algn="l" defTabSz="876325" eaLnBrk="0" hangingPunct="0">
              <a:spcBef>
                <a:spcPct val="30000"/>
              </a:spcBef>
              <a:defRPr sz="1200">
                <a:solidFill>
                  <a:schemeClr val="tx1"/>
                </a:solidFill>
                <a:latin typeface="Arial" pitchFamily="34" charset="0"/>
                <a:ea typeface="MS PGothic" pitchFamily="34" charset="-128"/>
              </a:defRPr>
            </a:lvl4pPr>
            <a:lvl5pPr marL="2050357" indent="-227479" algn="l" defTabSz="876325" eaLnBrk="0" hangingPunct="0">
              <a:spcBef>
                <a:spcPct val="30000"/>
              </a:spcBef>
              <a:defRPr sz="1200">
                <a:solidFill>
                  <a:schemeClr val="tx1"/>
                </a:solidFill>
                <a:latin typeface="Arial" pitchFamily="34" charset="0"/>
                <a:ea typeface="MS PGothic" pitchFamily="34" charset="-128"/>
              </a:defRPr>
            </a:lvl5pPr>
            <a:lvl6pPr marL="2490046"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876325"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2A397DFF-6159-4FF6-B3C9-3A2DF68E3692}" type="slidenum">
              <a:rPr lang="it-IT" altLang="it-IT" smtClean="0">
                <a:solidFill>
                  <a:srgbClr val="000000"/>
                </a:solidFill>
              </a:rPr>
              <a:pPr algn="r">
                <a:spcBef>
                  <a:spcPct val="0"/>
                </a:spcBef>
              </a:pPr>
              <a:t>2</a:t>
            </a:fld>
            <a:endParaRPr lang="it-IT" altLang="it-IT" smtClean="0">
              <a:solidFill>
                <a:srgbClr val="000000"/>
              </a:solidFill>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25" eaLnBrk="0" hangingPunct="0">
              <a:defRPr sz="2300">
                <a:solidFill>
                  <a:schemeClr val="tx1"/>
                </a:solidFill>
                <a:latin typeface="Arial" pitchFamily="34" charset="0"/>
                <a:ea typeface="MS PGothic" pitchFamily="34" charset="-128"/>
              </a:defRPr>
            </a:lvl1pPr>
            <a:lvl2pPr marL="714495" indent="-274806" defTabSz="876325" eaLnBrk="0" hangingPunct="0">
              <a:defRPr sz="2300">
                <a:solidFill>
                  <a:schemeClr val="tx1"/>
                </a:solidFill>
                <a:latin typeface="Arial" pitchFamily="34" charset="0"/>
                <a:ea typeface="MS PGothic" pitchFamily="34" charset="-128"/>
              </a:defRPr>
            </a:lvl2pPr>
            <a:lvl3pPr marL="1099223" indent="-219845" defTabSz="876325" eaLnBrk="0" hangingPunct="0">
              <a:defRPr sz="2300">
                <a:solidFill>
                  <a:schemeClr val="tx1"/>
                </a:solidFill>
                <a:latin typeface="Arial" pitchFamily="34" charset="0"/>
                <a:ea typeface="MS PGothic" pitchFamily="34" charset="-128"/>
              </a:defRPr>
            </a:lvl3pPr>
            <a:lvl4pPr marL="1538912" indent="-219845" defTabSz="876325" eaLnBrk="0" hangingPunct="0">
              <a:defRPr sz="2300">
                <a:solidFill>
                  <a:schemeClr val="tx1"/>
                </a:solidFill>
                <a:latin typeface="Arial" pitchFamily="34" charset="0"/>
                <a:ea typeface="MS PGothic" pitchFamily="34" charset="-128"/>
              </a:defRPr>
            </a:lvl4pPr>
            <a:lvl5pPr marL="1978602" indent="-219845" defTabSz="876325" eaLnBrk="0" hangingPunct="0">
              <a:defRPr sz="2300">
                <a:solidFill>
                  <a:schemeClr val="tx1"/>
                </a:solidFill>
                <a:latin typeface="Arial" pitchFamily="34" charset="0"/>
                <a:ea typeface="MS PGothic" pitchFamily="34" charset="-128"/>
              </a:defRPr>
            </a:lvl5pPr>
            <a:lvl6pPr marL="2418291"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6pPr>
            <a:lvl7pPr marL="2857980"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7pPr>
            <a:lvl8pPr marL="329766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8pPr>
            <a:lvl9pPr marL="373735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9pPr>
          </a:lstStyle>
          <a:p>
            <a:fld id="{AEEDFFB6-0116-46AC-A30A-675877EA91F5}" type="slidenum">
              <a:rPr lang="it-IT" altLang="it-IT" sz="1200">
                <a:solidFill>
                  <a:srgbClr val="000000"/>
                </a:solidFill>
              </a:rPr>
              <a:pPr/>
              <a:t>79</a:t>
            </a:fld>
            <a:endParaRPr lang="it-IT" altLang="it-IT" sz="1200">
              <a:solidFill>
                <a:srgbClr val="000000"/>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325" eaLnBrk="0" hangingPunct="0">
              <a:defRPr sz="2300">
                <a:solidFill>
                  <a:schemeClr val="tx1"/>
                </a:solidFill>
                <a:latin typeface="Arial" pitchFamily="34" charset="0"/>
                <a:ea typeface="MS PGothic" pitchFamily="34" charset="-128"/>
              </a:defRPr>
            </a:lvl1pPr>
            <a:lvl2pPr marL="714495" indent="-274806" defTabSz="876325" eaLnBrk="0" hangingPunct="0">
              <a:defRPr sz="2300">
                <a:solidFill>
                  <a:schemeClr val="tx1"/>
                </a:solidFill>
                <a:latin typeface="Arial" pitchFamily="34" charset="0"/>
                <a:ea typeface="MS PGothic" pitchFamily="34" charset="-128"/>
              </a:defRPr>
            </a:lvl2pPr>
            <a:lvl3pPr marL="1099223" indent="-219845" defTabSz="876325" eaLnBrk="0" hangingPunct="0">
              <a:defRPr sz="2300">
                <a:solidFill>
                  <a:schemeClr val="tx1"/>
                </a:solidFill>
                <a:latin typeface="Arial" pitchFamily="34" charset="0"/>
                <a:ea typeface="MS PGothic" pitchFamily="34" charset="-128"/>
              </a:defRPr>
            </a:lvl3pPr>
            <a:lvl4pPr marL="1538912" indent="-219845" defTabSz="876325" eaLnBrk="0" hangingPunct="0">
              <a:defRPr sz="2300">
                <a:solidFill>
                  <a:schemeClr val="tx1"/>
                </a:solidFill>
                <a:latin typeface="Arial" pitchFamily="34" charset="0"/>
                <a:ea typeface="MS PGothic" pitchFamily="34" charset="-128"/>
              </a:defRPr>
            </a:lvl4pPr>
            <a:lvl5pPr marL="1978602" indent="-219845" defTabSz="876325" eaLnBrk="0" hangingPunct="0">
              <a:defRPr sz="2300">
                <a:solidFill>
                  <a:schemeClr val="tx1"/>
                </a:solidFill>
                <a:latin typeface="Arial" pitchFamily="34" charset="0"/>
                <a:ea typeface="MS PGothic" pitchFamily="34" charset="-128"/>
              </a:defRPr>
            </a:lvl5pPr>
            <a:lvl6pPr marL="2418291"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6pPr>
            <a:lvl7pPr marL="2857980"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7pPr>
            <a:lvl8pPr marL="329766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8pPr>
            <a:lvl9pPr marL="3737359" indent="-219845" algn="ctr" defTabSz="876325" eaLnBrk="0" fontAlgn="base" hangingPunct="0">
              <a:spcBef>
                <a:spcPct val="0"/>
              </a:spcBef>
              <a:spcAft>
                <a:spcPct val="0"/>
              </a:spcAft>
              <a:defRPr sz="2300">
                <a:solidFill>
                  <a:schemeClr val="tx1"/>
                </a:solidFill>
                <a:latin typeface="Arial" pitchFamily="34" charset="0"/>
                <a:ea typeface="MS PGothic" pitchFamily="34" charset="-128"/>
              </a:defRPr>
            </a:lvl9pPr>
          </a:lstStyle>
          <a:p>
            <a:fld id="{EC1BD40D-E39F-4D21-B253-B90D541F5558}" type="slidenum">
              <a:rPr lang="it-IT" altLang="it-IT" sz="1200">
                <a:solidFill>
                  <a:srgbClr val="000000"/>
                </a:solidFill>
              </a:rPr>
              <a:pPr/>
              <a:t>81</a:t>
            </a:fld>
            <a:endParaRPr lang="it-IT" altLang="it-IT" sz="1200">
              <a:solidFill>
                <a:srgbClr val="000000"/>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913583" y="4343613"/>
            <a:ext cx="5030835" cy="41152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9" tIns="45625" rIns="91249" bIns="45625"/>
          <a:lstStyle/>
          <a:p>
            <a:pPr eaLnBrk="1" hangingPunct="1"/>
            <a:endParaRPr lang="it-IT" altLang="it-IT"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D82124A1-C338-4AF2-BF5E-57C2A4B120B7}" type="slidenum">
              <a:rPr lang="it-IT" altLang="it-IT">
                <a:cs typeface="Arial" pitchFamily="34" charset="0"/>
              </a:rPr>
              <a:pPr/>
              <a:t>3</a:t>
            </a:fld>
            <a:endParaRPr lang="it-IT" altLang="it-IT">
              <a:cs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8D748464-907E-4F47-96E6-01684E79D95E}" type="slidenum">
              <a:rPr lang="it-IT" altLang="it-IT">
                <a:cs typeface="Arial" pitchFamily="34" charset="0"/>
              </a:rPr>
              <a:pPr/>
              <a:t>13</a:t>
            </a:fld>
            <a:endParaRPr lang="it-IT" altLang="it-IT">
              <a:cs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572513" eaLnBrk="0" hangingPunct="0">
              <a:spcBef>
                <a:spcPct val="30000"/>
              </a:spcBef>
              <a:defRPr sz="1200">
                <a:solidFill>
                  <a:schemeClr val="tx1"/>
                </a:solidFill>
                <a:latin typeface="Arial" pitchFamily="34" charset="0"/>
                <a:ea typeface="MS PGothic" pitchFamily="34" charset="-128"/>
              </a:defRPr>
            </a:lvl1pPr>
            <a:lvl2pPr marL="740449" indent="-283966" algn="l" defTabSz="572513" eaLnBrk="0" hangingPunct="0">
              <a:spcBef>
                <a:spcPct val="30000"/>
              </a:spcBef>
              <a:defRPr sz="1200">
                <a:solidFill>
                  <a:schemeClr val="tx1"/>
                </a:solidFill>
                <a:latin typeface="Arial" pitchFamily="34" charset="0"/>
                <a:ea typeface="MS PGothic" pitchFamily="34" charset="-128"/>
              </a:defRPr>
            </a:lvl2pPr>
            <a:lvl3pPr marL="1138917" indent="-227479" algn="l" defTabSz="572513" eaLnBrk="0" hangingPunct="0">
              <a:spcBef>
                <a:spcPct val="30000"/>
              </a:spcBef>
              <a:defRPr sz="1200">
                <a:solidFill>
                  <a:schemeClr val="tx1"/>
                </a:solidFill>
                <a:latin typeface="Arial" pitchFamily="34" charset="0"/>
                <a:ea typeface="MS PGothic" pitchFamily="34" charset="-128"/>
              </a:defRPr>
            </a:lvl3pPr>
            <a:lvl4pPr marL="1593873" indent="-227479" algn="l" defTabSz="572513" eaLnBrk="0" hangingPunct="0">
              <a:spcBef>
                <a:spcPct val="30000"/>
              </a:spcBef>
              <a:defRPr sz="1200">
                <a:solidFill>
                  <a:schemeClr val="tx1"/>
                </a:solidFill>
                <a:latin typeface="Arial" pitchFamily="34" charset="0"/>
                <a:ea typeface="MS PGothic" pitchFamily="34" charset="-128"/>
              </a:defRPr>
            </a:lvl4pPr>
            <a:lvl5pPr marL="2050357" indent="-227479" algn="l" defTabSz="572513" eaLnBrk="0" hangingPunct="0">
              <a:spcBef>
                <a:spcPct val="30000"/>
              </a:spcBef>
              <a:defRPr sz="1200">
                <a:solidFill>
                  <a:schemeClr val="tx1"/>
                </a:solidFill>
                <a:latin typeface="Arial" pitchFamily="34" charset="0"/>
                <a:ea typeface="MS PGothic" pitchFamily="34" charset="-128"/>
              </a:defRPr>
            </a:lvl5pPr>
            <a:lvl6pPr marL="2490046" indent="-227479" defTabSz="572513" eaLnBrk="0" fontAlgn="base" hangingPunct="0">
              <a:spcBef>
                <a:spcPct val="30000"/>
              </a:spcBef>
              <a:spcAft>
                <a:spcPct val="0"/>
              </a:spcAft>
              <a:defRPr sz="1200">
                <a:solidFill>
                  <a:schemeClr val="tx1"/>
                </a:solidFill>
                <a:latin typeface="Arial" pitchFamily="34" charset="0"/>
                <a:ea typeface="MS PGothic" pitchFamily="34" charset="-128"/>
              </a:defRPr>
            </a:lvl6pPr>
            <a:lvl7pPr marL="2929735" indent="-227479" defTabSz="572513"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425" indent="-227479" defTabSz="572513"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114" indent="-227479" defTabSz="572513"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lgn="r">
              <a:spcBef>
                <a:spcPct val="0"/>
              </a:spcBef>
            </a:pPr>
            <a:fld id="{D5B07685-43F6-4580-A2ED-9ADC6D2782FF}" type="slidenum">
              <a:rPr lang="it-IT" altLang="it-IT" smtClean="0">
                <a:ea typeface="SimSun" pitchFamily="2" charset="-122"/>
              </a:rPr>
              <a:pPr algn="r">
                <a:spcBef>
                  <a:spcPct val="0"/>
                </a:spcBef>
              </a:pPr>
              <a:t>14</a:t>
            </a:fld>
            <a:endParaRPr lang="it-IT" altLang="it-IT" smtClean="0">
              <a:ea typeface="SimSun" pitchFamily="2" charset="-122"/>
            </a:endParaRPr>
          </a:p>
        </p:txBody>
      </p:sp>
      <p:sp>
        <p:nvSpPr>
          <p:cNvPr id="266243" name="Rectangle 1"/>
          <p:cNvSpPr>
            <a:spLocks noGrp="1" noRot="1" noChangeAspect="1" noChangeArrowheads="1" noTextEdit="1"/>
          </p:cNvSpPr>
          <p:nvPr>
            <p:ph type="sldImg"/>
          </p:nvPr>
        </p:nvSpPr>
        <p:spPr>
          <a:xfrm>
            <a:off x="1141413" y="682625"/>
            <a:ext cx="4578350" cy="3433763"/>
          </a:xfrm>
          <a:ln/>
        </p:spPr>
      </p:sp>
      <p:sp>
        <p:nvSpPr>
          <p:cNvPr id="266244" name="Rectangle 2"/>
          <p:cNvSpPr>
            <a:spLocks noGrp="1" noChangeArrowheads="1"/>
          </p:cNvSpPr>
          <p:nvPr>
            <p:ph type="body" idx="1"/>
          </p:nvPr>
        </p:nvSpPr>
        <p:spPr>
          <a:xfrm>
            <a:off x="685188" y="4345032"/>
            <a:ext cx="5487626" cy="4118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it-IT" altLang="it-IT"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B23105B9-949B-4FF6-9DCB-086B538B559C}" type="slidenum">
              <a:rPr lang="it-IT" altLang="it-IT">
                <a:cs typeface="Arial" pitchFamily="34" charset="0"/>
              </a:rPr>
              <a:pPr/>
              <a:t>20</a:t>
            </a:fld>
            <a:endParaRPr lang="it-IT" altLang="it-IT">
              <a:cs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953D2877-2077-4F28-A7FD-23AB011B5280}" type="slidenum">
              <a:rPr lang="it-IT" altLang="it-IT">
                <a:cs typeface="Arial" pitchFamily="34" charset="0"/>
              </a:rPr>
              <a:pPr/>
              <a:t>22</a:t>
            </a:fld>
            <a:endParaRPr lang="it-IT" altLang="it-IT">
              <a:cs typeface="Arial" pitchFamily="34" charset="0"/>
            </a:endParaRPr>
          </a:p>
        </p:txBody>
      </p:sp>
      <p:sp>
        <p:nvSpPr>
          <p:cNvPr id="216067" name="Rectangle 2"/>
          <p:cNvSpPr>
            <a:spLocks noGrp="1" noRot="1" noChangeAspect="1" noChangeArrowheads="1" noTextEdit="1"/>
          </p:cNvSpPr>
          <p:nvPr>
            <p:ph type="sldImg"/>
          </p:nvPr>
        </p:nvSpPr>
        <p:spPr>
          <a:xfrm>
            <a:off x="1141413" y="712788"/>
            <a:ext cx="4575175" cy="3432175"/>
          </a:xfrm>
          <a:ln/>
        </p:spPr>
      </p:sp>
      <p:sp>
        <p:nvSpPr>
          <p:cNvPr id="216068" name="Rectangle 3"/>
          <p:cNvSpPr>
            <a:spLocks noGrp="1" noChangeArrowheads="1"/>
          </p:cNvSpPr>
          <p:nvPr>
            <p:ph type="body" idx="1"/>
          </p:nvPr>
        </p:nvSpPr>
        <p:spPr>
          <a:xfrm>
            <a:off x="913991" y="4358542"/>
            <a:ext cx="5031552" cy="4074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A6DE0727-5B83-4A23-A321-AC450DF1E31E}" type="slidenum">
              <a:rPr lang="it-IT" altLang="it-IT">
                <a:cs typeface="Arial" pitchFamily="34" charset="0"/>
              </a:rPr>
              <a:pPr/>
              <a:t>23</a:t>
            </a:fld>
            <a:endParaRPr lang="it-IT" altLang="it-IT">
              <a:cs typeface="Arial" pitchFamily="34" charset="0"/>
            </a:endParaRPr>
          </a:p>
        </p:txBody>
      </p:sp>
      <p:sp>
        <p:nvSpPr>
          <p:cNvPr id="217091" name="Rectangle 2"/>
          <p:cNvSpPr>
            <a:spLocks noGrp="1" noRot="1" noChangeAspect="1" noChangeArrowheads="1" noTextEdit="1"/>
          </p:cNvSpPr>
          <p:nvPr>
            <p:ph type="sldImg"/>
          </p:nvPr>
        </p:nvSpPr>
        <p:spPr>
          <a:xfrm>
            <a:off x="1141413" y="712788"/>
            <a:ext cx="4575175" cy="3432175"/>
          </a:xfrm>
          <a:ln/>
        </p:spPr>
      </p:sp>
      <p:sp>
        <p:nvSpPr>
          <p:cNvPr id="217092" name="Rectangle 3"/>
          <p:cNvSpPr>
            <a:spLocks noGrp="1" noChangeArrowheads="1"/>
          </p:cNvSpPr>
          <p:nvPr>
            <p:ph type="body" idx="1"/>
          </p:nvPr>
        </p:nvSpPr>
        <p:spPr>
          <a:xfrm>
            <a:off x="913991" y="4358542"/>
            <a:ext cx="5031552" cy="4074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it-IT"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61">
              <a:defRPr sz="1200">
                <a:solidFill>
                  <a:schemeClr val="tx1"/>
                </a:solidFill>
                <a:latin typeface="Arial" pitchFamily="34" charset="0"/>
                <a:ea typeface="MS PGothic" pitchFamily="34" charset="-128"/>
              </a:defRPr>
            </a:lvl1pPr>
            <a:lvl2pPr marL="740526" indent="-283995" defTabSz="913061">
              <a:defRPr sz="1200">
                <a:solidFill>
                  <a:schemeClr val="tx1"/>
                </a:solidFill>
                <a:latin typeface="Arial" pitchFamily="34" charset="0"/>
                <a:ea typeface="MS PGothic" pitchFamily="34" charset="-128"/>
              </a:defRPr>
            </a:lvl2pPr>
            <a:lvl3pPr marL="1139036" indent="-227502" defTabSz="913061">
              <a:defRPr sz="1200">
                <a:solidFill>
                  <a:schemeClr val="tx1"/>
                </a:solidFill>
                <a:latin typeface="Arial" pitchFamily="34" charset="0"/>
                <a:ea typeface="MS PGothic" pitchFamily="34" charset="-128"/>
              </a:defRPr>
            </a:lvl3pPr>
            <a:lvl4pPr marL="1594039" indent="-227502" defTabSz="913061">
              <a:defRPr sz="1200">
                <a:solidFill>
                  <a:schemeClr val="tx1"/>
                </a:solidFill>
                <a:latin typeface="Arial" pitchFamily="34" charset="0"/>
                <a:ea typeface="MS PGothic" pitchFamily="34" charset="-128"/>
              </a:defRPr>
            </a:lvl4pPr>
            <a:lvl5pPr marL="2050570" indent="-227502" defTabSz="913061">
              <a:defRPr sz="1200">
                <a:solidFill>
                  <a:schemeClr val="tx1"/>
                </a:solidFill>
                <a:latin typeface="Arial" pitchFamily="34" charset="0"/>
                <a:ea typeface="MS PGothic" pitchFamily="34" charset="-128"/>
              </a:defRPr>
            </a:lvl5pPr>
            <a:lvl6pPr marL="249030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6pPr>
            <a:lvl7pPr marL="293004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9775"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9510" indent="-227502" defTabSz="913061" eaLnBrk="0" fontAlgn="base" hangingPunct="0">
              <a:spcBef>
                <a:spcPct val="30000"/>
              </a:spcBef>
              <a:spcAft>
                <a:spcPct val="0"/>
              </a:spcAft>
              <a:defRPr sz="1200">
                <a:solidFill>
                  <a:schemeClr val="tx1"/>
                </a:solidFill>
                <a:latin typeface="Arial" pitchFamily="34" charset="0"/>
                <a:ea typeface="MS PGothic" pitchFamily="34" charset="-128"/>
              </a:defRPr>
            </a:lvl9pPr>
          </a:lstStyle>
          <a:p>
            <a:fld id="{7DAF4D20-57B6-4554-931B-A69525480D1D}" type="slidenum">
              <a:rPr lang="it-IT" altLang="it-IT">
                <a:cs typeface="Arial" pitchFamily="34" charset="0"/>
              </a:rPr>
              <a:pPr/>
              <a:t>24</a:t>
            </a:fld>
            <a:endParaRPr lang="it-IT" altLang="it-IT">
              <a:cs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DF59B5C4-5052-48BC-B74C-450AB8A92364}" type="slidenum">
              <a:rPr lang="hr-HR" altLang="sr-Latn-RS"/>
              <a:pPr>
                <a:defRPr/>
              </a:pPr>
              <a:t>‹#›</a:t>
            </a:fld>
            <a:endParaRPr lang="hr-HR" altLang="sr-Latn-RS"/>
          </a:p>
        </p:txBody>
      </p:sp>
    </p:spTree>
    <p:extLst>
      <p:ext uri="{BB962C8B-B14F-4D97-AF65-F5344CB8AC3E}">
        <p14:creationId xmlns:p14="http://schemas.microsoft.com/office/powerpoint/2010/main" val="41173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altLang="sr-Latn-RS" sz="1400" b="1"/>
              <a:t>HRVATSKA KOMORA INŽENJERA GRAĐEVINARSTVA</a:t>
            </a:r>
            <a:endParaRPr lang="hr-HR" altLang="sr-Latn-RS"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600"/>
              </a:spcAft>
              <a:defRPr/>
            </a:pPr>
            <a:r>
              <a:rPr lang="hr-HR" altLang="sr-Latn-RS" sz="1200" b="1">
                <a:solidFill>
                  <a:srgbClr val="7F7F7F"/>
                </a:solidFill>
                <a:cs typeface="Times New Roman" pitchFamily="18" charset="0"/>
              </a:rPr>
              <a:t>DANI OVLAŠTENIH INŽENJERA GRAĐEVINARSTVA</a:t>
            </a:r>
            <a:endParaRPr lang="hr-HR" altLang="sr-Latn-RS" sz="1200">
              <a:solidFill>
                <a:srgbClr val="7F7F7F"/>
              </a:solidFill>
            </a:endParaRPr>
          </a:p>
          <a:p>
            <a:pPr algn="ctr">
              <a:spcAft>
                <a:spcPts val="600"/>
              </a:spcAft>
              <a:defRPr/>
            </a:pPr>
            <a:r>
              <a:rPr lang="hr-HR" altLang="sr-Latn-RS" sz="1200">
                <a:cs typeface="Times New Roman" pitchFamily="18" charset="0"/>
              </a:rPr>
              <a:t>Opatija, 2010.</a:t>
            </a:r>
            <a:endParaRPr lang="hr-HR" altLang="sr-Latn-R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cs typeface="Arial" charset="0"/>
              </a:defRPr>
            </a:lvl1pPr>
          </a:lstStyle>
          <a:p>
            <a:pPr>
              <a:defRPr/>
            </a:pPr>
            <a:endParaRPr lang="hr-HR" altLang="sr-Latn-RS"/>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sr-Latn-RS"/>
              <a:pPr>
                <a:defRPr/>
              </a:pPr>
              <a:t>‹#›</a:t>
            </a:fld>
            <a:endParaRPr lang="hr-HR" altLang="sr-Latn-RS"/>
          </a:p>
        </p:txBody>
      </p:sp>
    </p:spTree>
    <p:extLst>
      <p:ext uri="{BB962C8B-B14F-4D97-AF65-F5344CB8AC3E}">
        <p14:creationId xmlns:p14="http://schemas.microsoft.com/office/powerpoint/2010/main" val="19512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3" name="Rectangle 13"/>
          <p:cNvSpPr>
            <a:spLocks noGrp="1" noChangeArrowheads="1"/>
          </p:cNvSpPr>
          <p:nvPr>
            <p:ph type="sldNum" sz="quarter" idx="11"/>
          </p:nvPr>
        </p:nvSpPr>
        <p:spPr>
          <a:ln/>
        </p:spPr>
        <p:txBody>
          <a:bodyPr/>
          <a:lstStyle>
            <a:lvl1pPr>
              <a:defRPr/>
            </a:lvl1pPr>
          </a:lstStyle>
          <a:p>
            <a:pPr>
              <a:defRPr/>
            </a:pPr>
            <a:fld id="{27742FF3-B87A-45D6-9A3E-D782A254165A}" type="slidenum">
              <a:rPr lang="hr-HR" altLang="sr-Latn-RS"/>
              <a:pPr>
                <a:defRPr/>
              </a:pPr>
              <a:t>‹#›</a:t>
            </a:fld>
            <a:endParaRPr lang="hr-HR" altLang="sr-Latn-RS"/>
          </a:p>
        </p:txBody>
      </p:sp>
    </p:spTree>
    <p:extLst>
      <p:ext uri="{BB962C8B-B14F-4D97-AF65-F5344CB8AC3E}">
        <p14:creationId xmlns:p14="http://schemas.microsoft.com/office/powerpoint/2010/main" val="9644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CA97B197-5111-4B02-8047-EF5F65D3E305}" type="slidenum">
              <a:rPr lang="hr-HR" altLang="sr-Latn-RS"/>
              <a:pPr>
                <a:defRPr/>
              </a:pPr>
              <a:t>‹#›</a:t>
            </a:fld>
            <a:endParaRPr lang="hr-HR" altLang="sr-Latn-RS"/>
          </a:p>
        </p:txBody>
      </p:sp>
    </p:spTree>
    <p:extLst>
      <p:ext uri="{BB962C8B-B14F-4D97-AF65-F5344CB8AC3E}">
        <p14:creationId xmlns:p14="http://schemas.microsoft.com/office/powerpoint/2010/main" val="269635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370013" y="247650"/>
            <a:ext cx="7772400" cy="1143000"/>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1370013" y="1676400"/>
            <a:ext cx="7772400" cy="19812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1370013" y="3810000"/>
            <a:ext cx="7772400" cy="19812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1"/>
          <p:cNvSpPr>
            <a:spLocks noGrp="1" noChangeArrowheads="1"/>
          </p:cNvSpPr>
          <p:nvPr>
            <p:ph type="sldNum" sz="quarter" idx="10"/>
          </p:nvPr>
        </p:nvSpPr>
        <p:spPr/>
        <p:txBody>
          <a:bodyPr/>
          <a:lstStyle>
            <a:lvl1pPr>
              <a:defRPr/>
            </a:lvl1pPr>
          </a:lstStyle>
          <a:p>
            <a:pPr>
              <a:defRPr/>
            </a:pPr>
            <a:fld id="{557B9F20-40DC-416D-8866-CB3CCD2011D1}" type="slidenum">
              <a:rPr lang="it-IT"/>
              <a:pPr>
                <a:defRPr/>
              </a:pPr>
              <a:t>‹#›</a:t>
            </a:fld>
            <a:endParaRPr lang="it-IT"/>
          </a:p>
        </p:txBody>
      </p:sp>
    </p:spTree>
    <p:extLst>
      <p:ext uri="{BB962C8B-B14F-4D97-AF65-F5344CB8AC3E}">
        <p14:creationId xmlns:p14="http://schemas.microsoft.com/office/powerpoint/2010/main" val="2833151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47740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4E2111B-10C6-4219-BB54-6F5E774E391E}" type="slidenum">
              <a:rPr lang="it-IT"/>
              <a:pPr>
                <a:defRPr/>
              </a:pPr>
              <a:t>‹#›</a:t>
            </a:fld>
            <a:endParaRPr lang="it-IT"/>
          </a:p>
        </p:txBody>
      </p:sp>
    </p:spTree>
    <p:extLst>
      <p:ext uri="{BB962C8B-B14F-4D97-AF65-F5344CB8AC3E}">
        <p14:creationId xmlns:p14="http://schemas.microsoft.com/office/powerpoint/2010/main" val="2052921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3243330C-E493-4D81-9AD1-06C0F5E811CE}" type="slidenum">
              <a:rPr lang="it-IT"/>
              <a:pPr>
                <a:defRPr/>
              </a:pPr>
              <a:t>‹#›</a:t>
            </a:fld>
            <a:endParaRPr lang="it-IT"/>
          </a:p>
        </p:txBody>
      </p:sp>
    </p:spTree>
    <p:extLst>
      <p:ext uri="{BB962C8B-B14F-4D97-AF65-F5344CB8AC3E}">
        <p14:creationId xmlns:p14="http://schemas.microsoft.com/office/powerpoint/2010/main" val="260190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46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Narrow" pitchFamily="34" charset="0"/>
                <a:cs typeface="Arial" charset="0"/>
              </a:defRPr>
            </a:lvl1pPr>
          </a:lstStyle>
          <a:p>
            <a:pPr>
              <a:defRPr/>
            </a:pPr>
            <a:r>
              <a:rPr lang="hr-HR" altLang="sr-Latn-RS"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sr-Latn-RS" sz="1400" dirty="0"/>
              <a:t>HKIG – Opatija 2018.</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000" smtClean="0">
                <a:latin typeface="Verdana" panose="020B0604030504040204" pitchFamily="34" charset="0"/>
              </a:defRPr>
            </a:lvl1pPr>
          </a:lstStyle>
          <a:p>
            <a:pPr>
              <a:defRPr/>
            </a:pPr>
            <a:fld id="{79AD9910-7AB1-46C5-8FA7-ED2DDB5247A5}" type="slidenum">
              <a:rPr lang="hr-HR" altLang="sr-Latn-RS"/>
              <a:pPr>
                <a:defRPr/>
              </a:pPr>
              <a:t>‹#›</a:t>
            </a:fld>
            <a:endParaRPr lang="hr-HR" altLang="sr-Latn-RS"/>
          </a:p>
        </p:txBody>
      </p:sp>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 id="2147483779" r:id="rId5"/>
    <p:sldLayoutId id="2147483780" r:id="rId6"/>
    <p:sldLayoutId id="2147483781" r:id="rId7"/>
    <p:sldLayoutId id="2147483782" r:id="rId8"/>
    <p:sldLayoutId id="2147483783" r:id="rId9"/>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3.xml"/><Relationship Id="rId1" Type="http://schemas.openxmlformats.org/officeDocument/2006/relationships/video" Target="file:///C:\Users\davide.bandera\Desktop\VID-20160610-WA0013.mp4" TargetMode="External"/><Relationship Id="rId5" Type="http://schemas.openxmlformats.org/officeDocument/2006/relationships/image" Target="../media/image163.jpeg"/><Relationship Id="rId4" Type="http://schemas.openxmlformats.org/officeDocument/2006/relationships/image" Target="../media/image162.jpeg"/></Relationships>
</file>

<file path=ppt/slides/_rels/slide136.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1.jpeg"/><Relationship Id="rId7" Type="http://schemas.openxmlformats.org/officeDocument/2006/relationships/image" Target="../media/image43.pn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7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76.png"/><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sr-Latn-RS">
                <a:latin typeface="Verdana" panose="020B0604030504040204" pitchFamily="34" charset="0"/>
              </a:rPr>
              <a:pPr/>
              <a:t>1</a:t>
            </a:fld>
            <a:endParaRPr lang="hr-HR" altLang="sr-Latn-RS">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0" y="2071688"/>
            <a:ext cx="91440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vi-VN" altLang="sr-Latn-RS" sz="4000" dirty="0">
                <a:solidFill>
                  <a:schemeClr val="bg1"/>
                </a:solidFill>
                <a:latin typeface="Times New Roman" panose="02020603050405020304" pitchFamily="18" charset="0"/>
                <a:cs typeface="Times New Roman" panose="02020603050405020304" pitchFamily="18" charset="0"/>
              </a:rPr>
              <a:t>Inovativni proizvodi i rješenja na bazi vapna za sanaciju povijesnih građevina </a:t>
            </a:r>
            <a:endParaRPr lang="hr-HR" altLang="sr-Latn-RS" sz="4000" dirty="0">
              <a:solidFill>
                <a:schemeClr val="bg1"/>
              </a:solidFill>
              <a:latin typeface="Times New Roman" panose="02020603050405020304" pitchFamily="18" charset="0"/>
              <a:cs typeface="Times New Roman" panose="02020603050405020304" pitchFamily="18" charset="0"/>
            </a:endParaRPr>
          </a:p>
        </p:txBody>
      </p:sp>
      <p:sp>
        <p:nvSpPr>
          <p:cNvPr id="5126" name="Subtitle 6"/>
          <p:cNvSpPr>
            <a:spLocks noGrp="1"/>
          </p:cNvSpPr>
          <p:nvPr>
            <p:ph type="subTitle" idx="4294967295"/>
          </p:nvPr>
        </p:nvSpPr>
        <p:spPr bwMode="auto">
          <a:xfrm>
            <a:off x="214313" y="5572125"/>
            <a:ext cx="7643812"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hr-HR" altLang="sr-Latn-RS" sz="1800" dirty="0">
                <a:solidFill>
                  <a:schemeClr val="bg1"/>
                </a:solidFill>
                <a:latin typeface="Times New Roman" panose="02020603050405020304" pitchFamily="18" charset="0"/>
                <a:cs typeface="Times New Roman" panose="02020603050405020304" pitchFamily="18" charset="0"/>
              </a:rPr>
              <a:t>Davide Bandera, </a:t>
            </a:r>
            <a:r>
              <a:rPr lang="hr-HR" altLang="sr-Latn-RS" sz="1800" dirty="0" err="1">
                <a:solidFill>
                  <a:schemeClr val="bg1"/>
                </a:solidFill>
                <a:latin typeface="Times New Roman" panose="02020603050405020304" pitchFamily="18" charset="0"/>
                <a:cs typeface="Times New Roman" panose="02020603050405020304" pitchFamily="18" charset="0"/>
              </a:rPr>
              <a:t>Mapei</a:t>
            </a:r>
            <a:r>
              <a:rPr lang="hr-HR" altLang="sr-Latn-RS" sz="1800" dirty="0">
                <a:solidFill>
                  <a:schemeClr val="bg1"/>
                </a:solidFill>
                <a:latin typeface="Times New Roman" panose="02020603050405020304" pitchFamily="18" charset="0"/>
                <a:cs typeface="Times New Roman" panose="02020603050405020304" pitchFamily="18" charset="0"/>
              </a:rPr>
              <a:t> </a:t>
            </a:r>
            <a:r>
              <a:rPr lang="hr-HR" altLang="sr-Latn-RS" sz="1800" dirty="0" smtClean="0">
                <a:solidFill>
                  <a:schemeClr val="bg1"/>
                </a:solidFill>
                <a:latin typeface="Times New Roman" panose="02020603050405020304" pitchFamily="18" charset="0"/>
                <a:cs typeface="Times New Roman" panose="02020603050405020304" pitchFamily="18" charset="0"/>
              </a:rPr>
              <a:t>SpA, Italija</a:t>
            </a:r>
            <a:endParaRPr lang="hr-HR" altLang="sr-Latn-RS" sz="1800" dirty="0">
              <a:solidFill>
                <a:schemeClr val="bg1"/>
              </a:solidFill>
              <a:latin typeface="Times New Roman" panose="02020603050405020304" pitchFamily="18" charset="0"/>
              <a:cs typeface="Times New Roman" panose="02020603050405020304" pitchFamily="18" charset="0"/>
            </a:endParaRP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sr-Latn-RS" sz="600" b="1" dirty="0">
              <a:latin typeface="Times New Roman" panose="02020603050405020304" pitchFamily="18" charset="0"/>
              <a:cs typeface="Times New Roman" panose="02020603050405020304" pitchFamily="18" charset="0"/>
            </a:endParaRPr>
          </a:p>
          <a:p>
            <a:pPr eaLnBrk="1" hangingPunct="1"/>
            <a:r>
              <a:rPr lang="hr-HR" altLang="sr-Latn-RS" b="1" dirty="0">
                <a:latin typeface="Times New Roman" panose="02020603050405020304" pitchFamily="18" charset="0"/>
                <a:cs typeface="Times New Roman" panose="02020603050405020304" pitchFamily="18" charset="0"/>
              </a:rPr>
              <a:t>		Dani  Hrvatske komore inženjera  građevinarstva</a:t>
            </a:r>
            <a:r>
              <a:rPr lang="hr-HR" altLang="sr-Latn-RS" dirty="0">
                <a:latin typeface="Times New Roman" panose="02020603050405020304" pitchFamily="18" charset="0"/>
                <a:cs typeface="Times New Roman" panose="02020603050405020304" pitchFamily="18" charset="0"/>
              </a:rPr>
              <a:t>         </a:t>
            </a:r>
            <a:r>
              <a:rPr lang="hr-HR" altLang="sr-Latn-RS" b="1" dirty="0">
                <a:latin typeface="Times New Roman" panose="02020603050405020304" pitchFamily="18" charset="0"/>
                <a:cs typeface="Times New Roman" panose="02020603050405020304" pitchFamily="18" charset="0"/>
              </a:rPr>
              <a:t>Opatija, 2018.</a:t>
            </a:r>
          </a:p>
          <a:p>
            <a:pPr eaLnBrk="1" hangingPunct="1"/>
            <a:endParaRPr lang="hr-HR" altLang="sr-Latn-RS"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a:spLocks/>
          </p:cNvSpPr>
          <p:nvPr/>
        </p:nvSpPr>
        <p:spPr bwMode="auto">
          <a:xfrm>
            <a:off x="0" y="3857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sr-Latn-RS" sz="2800" b="1" dirty="0">
                <a:solidFill>
                  <a:schemeClr val="bg1"/>
                </a:solidFill>
                <a:latin typeface="Times New Roman" panose="02020603050405020304" pitchFamily="18" charset="0"/>
                <a:cs typeface="Times New Roman" panose="02020603050405020304" pitchFamily="18" charset="0"/>
              </a:rPr>
              <a:t>Davide Bandera</a:t>
            </a:r>
          </a:p>
        </p:txBody>
      </p:sp>
      <p:pic>
        <p:nvPicPr>
          <p:cNvPr id="51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0883"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REDUCTION OF THE HYGIENIC COMFORT</a:t>
            </a:r>
            <a:endParaRPr lang="it-IT" sz="1800" b="1" i="1" dirty="0"/>
          </a:p>
        </p:txBody>
      </p:sp>
    </p:spTree>
    <p:extLst>
      <p:ext uri="{BB962C8B-B14F-4D97-AF65-F5344CB8AC3E}">
        <p14:creationId xmlns:p14="http://schemas.microsoft.com/office/powerpoint/2010/main" val="32431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3"/>
                                        </p:tgtEl>
                                        <p:attrNameLst>
                                          <p:attrName>style.visibility</p:attrName>
                                        </p:attrNameLst>
                                      </p:cBhvr>
                                      <p:to>
                                        <p:strVal val="visible"/>
                                      </p:to>
                                    </p:set>
                                    <p:animEffect transition="in" filter="dissolve">
                                      <p:cBhvr>
                                        <p:cTn id="7" dur="500"/>
                                        <p:tgtEl>
                                          <p:spTgt spid="250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3"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Immagine 1" descr="IMGP679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Overview</a:t>
            </a:r>
            <a:r>
              <a:rPr lang="it-IT" altLang="it-IT" sz="1800" b="1" i="1" dirty="0" smtClean="0"/>
              <a:t> of an inside room</a:t>
            </a:r>
            <a:endParaRPr lang="it-IT" altLang="it-IT" sz="1800" b="1" i="1" dirty="0"/>
          </a:p>
        </p:txBody>
      </p:sp>
    </p:spTree>
    <p:extLst>
      <p:ext uri="{BB962C8B-B14F-4D97-AF65-F5344CB8AC3E}">
        <p14:creationId xmlns:p14="http://schemas.microsoft.com/office/powerpoint/2010/main" val="1266047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Immagine 5" descr="IMGP6790.JPG"/>
          <p:cNvPicPr>
            <a:picLocks noChangeAspect="1"/>
          </p:cNvPicPr>
          <p:nvPr/>
        </p:nvPicPr>
        <p:blipFill>
          <a:blip r:embed="rId2" cstate="print"/>
          <a:srcRect l="15350" r="13774"/>
          <a:stretch>
            <a:fillRect/>
          </a:stretch>
        </p:blipFill>
        <p:spPr bwMode="auto">
          <a:xfrm>
            <a:off x="1403350" y="0"/>
            <a:ext cx="6481763" cy="6858000"/>
          </a:xfrm>
          <a:prstGeom prst="rect">
            <a:avLst/>
          </a:prstGeom>
          <a:noFill/>
          <a:ln w="9525">
            <a:noFill/>
            <a:miter lim="800000"/>
            <a:headEnd/>
            <a:tailEnd/>
          </a:ln>
        </p:spPr>
      </p:pic>
    </p:spTree>
    <p:extLst>
      <p:ext uri="{BB962C8B-B14F-4D97-AF65-F5344CB8AC3E}">
        <p14:creationId xmlns:p14="http://schemas.microsoft.com/office/powerpoint/2010/main" val="39435442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Immagine 3" descr="IMGP678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Outside</a:t>
            </a:r>
            <a:r>
              <a:rPr lang="it-IT" altLang="it-IT" sz="1800" b="1" i="1" dirty="0" smtClean="0"/>
              <a:t> </a:t>
            </a:r>
            <a:r>
              <a:rPr lang="it-IT" altLang="it-IT" sz="1800" b="1" i="1" dirty="0" err="1" smtClean="0"/>
              <a:t>overview</a:t>
            </a:r>
            <a:endParaRPr lang="it-IT" altLang="it-IT" sz="1800" b="1" i="1" dirty="0"/>
          </a:p>
        </p:txBody>
      </p:sp>
    </p:spTree>
    <p:extLst>
      <p:ext uri="{BB962C8B-B14F-4D97-AF65-F5344CB8AC3E}">
        <p14:creationId xmlns:p14="http://schemas.microsoft.com/office/powerpoint/2010/main" val="870045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7026" name="Immagine 4" descr="IMGP678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Outside</a:t>
            </a:r>
            <a:r>
              <a:rPr lang="it-IT" altLang="it-IT" sz="1800" b="1" i="1" dirty="0" smtClean="0"/>
              <a:t> </a:t>
            </a:r>
            <a:r>
              <a:rPr lang="it-IT" altLang="it-IT" sz="1800" b="1" i="1" dirty="0" err="1" smtClean="0"/>
              <a:t>overview</a:t>
            </a:r>
            <a:endParaRPr lang="it-IT" altLang="it-IT" sz="1800" b="1" i="1" dirty="0"/>
          </a:p>
        </p:txBody>
      </p:sp>
    </p:spTree>
    <p:extLst>
      <p:ext uri="{BB962C8B-B14F-4D97-AF65-F5344CB8AC3E}">
        <p14:creationId xmlns:p14="http://schemas.microsoft.com/office/powerpoint/2010/main" val="243514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50" name="Immagine 2" descr="IMGP67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Outside</a:t>
            </a:r>
            <a:r>
              <a:rPr lang="it-IT" altLang="it-IT" sz="1800" b="1" i="1" dirty="0" smtClean="0"/>
              <a:t> </a:t>
            </a:r>
            <a:r>
              <a:rPr lang="it-IT" altLang="it-IT" sz="1800" b="1" i="1" dirty="0" err="1" smtClean="0"/>
              <a:t>pverview</a:t>
            </a:r>
            <a:endParaRPr lang="it-IT" altLang="it-IT" sz="1800" b="1" i="1" dirty="0"/>
          </a:p>
        </p:txBody>
      </p:sp>
    </p:spTree>
    <p:extLst>
      <p:ext uri="{BB962C8B-B14F-4D97-AF65-F5344CB8AC3E}">
        <p14:creationId xmlns:p14="http://schemas.microsoft.com/office/powerpoint/2010/main" val="16307395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foto1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BASILICA OF ST. FRANCIS – ASSISI ( ITALY )</a:t>
            </a:r>
            <a:br>
              <a:rPr lang="it-IT" sz="1800" b="1" i="1" dirty="0" smtClean="0"/>
            </a:br>
            <a:r>
              <a:rPr lang="it-IT" sz="1800" b="1" i="1" dirty="0" smtClean="0"/>
              <a:t>( </a:t>
            </a:r>
            <a:r>
              <a:rPr lang="it-IT" sz="1800" b="1" i="1" dirty="0" err="1" smtClean="0"/>
              <a:t>since</a:t>
            </a:r>
            <a:r>
              <a:rPr lang="it-IT" sz="1800" b="1" i="1" dirty="0" smtClean="0"/>
              <a:t> </a:t>
            </a:r>
            <a:r>
              <a:rPr lang="it-IT" sz="1800" b="1" i="1" dirty="0" err="1" smtClean="0"/>
              <a:t>year</a:t>
            </a:r>
            <a:r>
              <a:rPr lang="it-IT" sz="1800" b="1" i="1" dirty="0" smtClean="0"/>
              <a:t> 1228 )</a:t>
            </a:r>
            <a:endParaRPr lang="it-IT" sz="1800" b="1" i="1" dirty="0"/>
          </a:p>
        </p:txBody>
      </p:sp>
      <p:sp>
        <p:nvSpPr>
          <p:cNvPr id="5" name="Text Box 3"/>
          <p:cNvSpPr txBox="1">
            <a:spLocks noChangeArrowheads="1"/>
          </p:cNvSpPr>
          <p:nvPr/>
        </p:nvSpPr>
        <p:spPr bwMode="auto">
          <a:xfrm>
            <a:off x="250825" y="284163"/>
            <a:ext cx="8642350" cy="1588127"/>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lvl="2" algn="l">
              <a:lnSpc>
                <a:spcPct val="90000"/>
              </a:lnSpc>
              <a:spcBef>
                <a:spcPct val="50000"/>
              </a:spcBef>
              <a:tabLst>
                <a:tab pos="893763" algn="l"/>
                <a:tab pos="1255713" algn="l"/>
              </a:tabLst>
              <a:defRPr/>
            </a:pPr>
            <a:r>
              <a:rPr lang="it-IT" altLang="it-IT" sz="3600" b="1" i="1" dirty="0">
                <a:solidFill>
                  <a:srgbClr val="FF6600"/>
                </a:solidFill>
                <a:effectLst>
                  <a:outerShdw blurRad="38100" dist="38100" dir="2700000" algn="tl">
                    <a:srgbClr val="000000"/>
                  </a:outerShdw>
                </a:effectLst>
              </a:rPr>
              <a:t>I</a:t>
            </a:r>
            <a:r>
              <a:rPr lang="it-IT" altLang="it-IT" sz="3600" b="1" i="1" dirty="0" smtClean="0">
                <a:solidFill>
                  <a:srgbClr val="FF6600"/>
                </a:solidFill>
                <a:effectLst>
                  <a:outerShdw blurRad="38100" dist="38100" dir="2700000" algn="tl">
                    <a:srgbClr val="000000"/>
                  </a:outerShdw>
                </a:effectLst>
              </a:rPr>
              <a:t>NJECTION </a:t>
            </a:r>
            <a:r>
              <a:rPr lang="it-IT" altLang="it-IT" sz="3600" b="1" i="1" dirty="0">
                <a:solidFill>
                  <a:srgbClr val="FF6600"/>
                </a:solidFill>
                <a:effectLst>
                  <a:outerShdw blurRad="38100" dist="38100" dir="2700000" algn="tl">
                    <a:srgbClr val="000000"/>
                  </a:outerShdw>
                </a:effectLst>
              </a:rPr>
              <a:t>SLURRIES FOR </a:t>
            </a:r>
            <a:r>
              <a:rPr lang="it-IT" altLang="it-IT" sz="3600" b="1" i="1" dirty="0" smtClean="0">
                <a:solidFill>
                  <a:srgbClr val="FF6600"/>
                </a:solidFill>
                <a:effectLst>
                  <a:outerShdw blurRad="38100" dist="38100" dir="2700000" algn="tl">
                    <a:srgbClr val="000000"/>
                  </a:outerShdw>
                </a:effectLst>
              </a:rPr>
              <a:t>THE</a:t>
            </a:r>
            <a:br>
              <a:rPr lang="it-IT" altLang="it-IT" sz="3600" b="1" i="1" dirty="0" smtClean="0">
                <a:solidFill>
                  <a:srgbClr val="FF6600"/>
                </a:solidFill>
                <a:effectLst>
                  <a:outerShdw blurRad="38100" dist="38100" dir="2700000" algn="tl">
                    <a:srgbClr val="000000"/>
                  </a:outerShdw>
                </a:effectLst>
              </a:rPr>
            </a:br>
            <a:r>
              <a:rPr lang="it-IT" altLang="it-IT" sz="3600" b="1" i="1" dirty="0" smtClean="0">
                <a:solidFill>
                  <a:srgbClr val="FF6600"/>
                </a:solidFill>
                <a:effectLst>
                  <a:outerShdw blurRad="38100" dist="38100" dir="2700000" algn="tl">
                    <a:srgbClr val="000000"/>
                  </a:outerShdw>
                </a:effectLst>
              </a:rPr>
              <a:t>RE-ADHESION </a:t>
            </a:r>
            <a:r>
              <a:rPr lang="it-IT" altLang="it-IT" sz="3600" b="1" i="1" dirty="0">
                <a:solidFill>
                  <a:srgbClr val="FF6600"/>
                </a:solidFill>
                <a:effectLst>
                  <a:outerShdw blurRad="38100" dist="38100" dir="2700000" algn="tl">
                    <a:srgbClr val="000000"/>
                  </a:outerShdw>
                </a:effectLst>
              </a:rPr>
              <a:t>OF </a:t>
            </a:r>
            <a:r>
              <a:rPr lang="it-IT" altLang="it-IT" sz="3600" b="1" i="1" dirty="0" smtClean="0">
                <a:solidFill>
                  <a:srgbClr val="FF6600"/>
                </a:solidFill>
                <a:effectLst>
                  <a:outerShdw blurRad="38100" dist="38100" dir="2700000" algn="tl">
                    <a:srgbClr val="000000"/>
                  </a:outerShdw>
                </a:effectLst>
              </a:rPr>
              <a:t>RENDERS, </a:t>
            </a:r>
            <a:r>
              <a:rPr lang="it-IT" altLang="it-IT" sz="3600" b="1" i="1" dirty="0">
                <a:solidFill>
                  <a:srgbClr val="FF6600"/>
                </a:solidFill>
                <a:effectLst>
                  <a:outerShdw blurRad="38100" dist="38100" dir="2700000" algn="tl">
                    <a:srgbClr val="000000"/>
                  </a:outerShdw>
                </a:effectLst>
              </a:rPr>
              <a:t>ALSO </a:t>
            </a:r>
            <a:r>
              <a:rPr lang="it-IT" altLang="it-IT" sz="3600" b="1" i="1" dirty="0" smtClean="0">
                <a:solidFill>
                  <a:srgbClr val="FF6600"/>
                </a:solidFill>
                <a:effectLst>
                  <a:outerShdw blurRad="38100" dist="38100" dir="2700000" algn="tl">
                    <a:srgbClr val="000000"/>
                  </a:outerShdw>
                </a:effectLst>
              </a:rPr>
              <a:t>FRESCOED, TO WALLS</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14052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ot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40993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foto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754" y="0"/>
            <a:ext cx="48246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0127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foto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740" y="26936"/>
            <a:ext cx="4866706" cy="683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8632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foto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548" y="-5742"/>
            <a:ext cx="471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15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lghe e licheni"/>
          <p:cNvPicPr>
            <a:picLocks noChangeAspect="1" noChangeArrowheads="1"/>
          </p:cNvPicPr>
          <p:nvPr/>
        </p:nvPicPr>
        <p:blipFill>
          <a:blip r:embed="rId2" cstate="print"/>
          <a:srcRect/>
          <a:stretch>
            <a:fillRect/>
          </a:stretch>
        </p:blipFill>
        <p:spPr bwMode="auto">
          <a:xfrm>
            <a:off x="0" y="0"/>
            <a:ext cx="9144000" cy="6856413"/>
          </a:xfrm>
          <a:prstGeom prst="rect">
            <a:avLst/>
          </a:prstGeom>
          <a:noFill/>
          <a:ln w="9525">
            <a:noFill/>
            <a:miter lim="800000"/>
            <a:headEnd/>
            <a:tailEnd/>
          </a:ln>
        </p:spPr>
      </p:pic>
      <p:sp>
        <p:nvSpPr>
          <p:cNvPr id="251907"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MOULDS AND ALGAE</a:t>
            </a:r>
            <a:endParaRPr lang="it-IT" sz="1800" b="1" i="1" dirty="0"/>
          </a:p>
        </p:txBody>
      </p:sp>
    </p:spTree>
    <p:extLst>
      <p:ext uri="{BB962C8B-B14F-4D97-AF65-F5344CB8AC3E}">
        <p14:creationId xmlns:p14="http://schemas.microsoft.com/office/powerpoint/2010/main" val="3139076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1907"/>
                                        </p:tgtEl>
                                        <p:attrNameLst>
                                          <p:attrName>style.visibility</p:attrName>
                                        </p:attrNameLst>
                                      </p:cBhvr>
                                      <p:to>
                                        <p:strVal val="visible"/>
                                      </p:to>
                                    </p:set>
                                    <p:animEffect transition="in" filter="dissolve">
                                      <p:cBhvr>
                                        <p:cTn id="7" dur="5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foto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4108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7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485900" y="6018213"/>
            <a:ext cx="6162675" cy="3416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90000"/>
              </a:lnSpc>
              <a:spcBef>
                <a:spcPct val="50000"/>
              </a:spcBef>
              <a:defRPr/>
            </a:pPr>
            <a:r>
              <a:rPr lang="it-IT" sz="1800" b="1" i="1" dirty="0" err="1" smtClean="0">
                <a:solidFill>
                  <a:srgbClr val="000000"/>
                </a:solidFill>
              </a:rPr>
              <a:t>Reconstruction</a:t>
            </a:r>
            <a:r>
              <a:rPr lang="it-IT" sz="1800" b="1" i="1" dirty="0" smtClean="0">
                <a:solidFill>
                  <a:srgbClr val="000000"/>
                </a:solidFill>
              </a:rPr>
              <a:t> of the </a:t>
            </a:r>
            <a:r>
              <a:rPr lang="it-IT" sz="1800" b="1" i="1" dirty="0" err="1" smtClean="0">
                <a:solidFill>
                  <a:srgbClr val="000000"/>
                </a:solidFill>
              </a:rPr>
              <a:t>vaults</a:t>
            </a:r>
            <a:r>
              <a:rPr lang="it-IT" sz="1800" b="1" i="1" dirty="0" smtClean="0">
                <a:solidFill>
                  <a:srgbClr val="000000"/>
                </a:solidFill>
              </a:rPr>
              <a:t> with the </a:t>
            </a:r>
            <a:r>
              <a:rPr lang="it-IT" sz="1800" b="1" i="1" dirty="0" err="1" smtClean="0">
                <a:solidFill>
                  <a:srgbClr val="000000"/>
                </a:solidFill>
              </a:rPr>
              <a:t>masonry</a:t>
            </a:r>
            <a:r>
              <a:rPr lang="it-IT" sz="1800" b="1" i="1" dirty="0" smtClean="0">
                <a:solidFill>
                  <a:srgbClr val="000000"/>
                </a:solidFill>
              </a:rPr>
              <a:t> </a:t>
            </a:r>
            <a:r>
              <a:rPr lang="it-IT" sz="1800" b="1" i="1" dirty="0" err="1" smtClean="0">
                <a:solidFill>
                  <a:srgbClr val="000000"/>
                </a:solidFill>
              </a:rPr>
              <a:t>mortar</a:t>
            </a:r>
            <a:endParaRPr lang="it-IT" sz="1800" b="1" i="1" dirty="0">
              <a:solidFill>
                <a:srgbClr val="000000"/>
              </a:solidFill>
            </a:endParaRPr>
          </a:p>
        </p:txBody>
      </p:sp>
    </p:spTree>
    <p:extLst>
      <p:ext uri="{BB962C8B-B14F-4D97-AF65-F5344CB8AC3E}">
        <p14:creationId xmlns:p14="http://schemas.microsoft.com/office/powerpoint/2010/main" val="17057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25"/>
          <p:cNvPicPr>
            <a:picLocks noChangeAspect="1" noChangeArrowheads="1"/>
          </p:cNvPicPr>
          <p:nvPr/>
        </p:nvPicPr>
        <p:blipFill rotWithShape="1">
          <a:blip r:embed="rId2">
            <a:extLst>
              <a:ext uri="{28A0092B-C50C-407E-A947-70E740481C1C}">
                <a14:useLocalDpi xmlns:a14="http://schemas.microsoft.com/office/drawing/2010/main" val="0"/>
              </a:ext>
            </a:extLst>
          </a:blip>
          <a:srcRect t="4398"/>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485900" y="6018213"/>
            <a:ext cx="6162675" cy="3416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90000"/>
              </a:lnSpc>
              <a:spcBef>
                <a:spcPct val="50000"/>
              </a:spcBef>
              <a:defRPr/>
            </a:pPr>
            <a:r>
              <a:rPr lang="it-IT" sz="1800" b="1" i="1" dirty="0" err="1" smtClean="0">
                <a:solidFill>
                  <a:srgbClr val="000000"/>
                </a:solidFill>
              </a:rPr>
              <a:t>Reconstruction</a:t>
            </a:r>
            <a:r>
              <a:rPr lang="it-IT" sz="1800" b="1" i="1" dirty="0" smtClean="0">
                <a:solidFill>
                  <a:srgbClr val="000000"/>
                </a:solidFill>
              </a:rPr>
              <a:t> of the </a:t>
            </a:r>
            <a:r>
              <a:rPr lang="it-IT" sz="1800" b="1" i="1" dirty="0" err="1" smtClean="0">
                <a:solidFill>
                  <a:srgbClr val="000000"/>
                </a:solidFill>
              </a:rPr>
              <a:t>vaults</a:t>
            </a:r>
            <a:r>
              <a:rPr lang="it-IT" sz="1800" b="1" i="1" dirty="0" smtClean="0">
                <a:solidFill>
                  <a:srgbClr val="000000"/>
                </a:solidFill>
              </a:rPr>
              <a:t> with the </a:t>
            </a:r>
            <a:r>
              <a:rPr lang="it-IT" sz="1800" b="1" i="1" dirty="0" err="1" smtClean="0">
                <a:solidFill>
                  <a:srgbClr val="000000"/>
                </a:solidFill>
              </a:rPr>
              <a:t>masonry</a:t>
            </a:r>
            <a:r>
              <a:rPr lang="it-IT" sz="1800" b="1" i="1" dirty="0" smtClean="0">
                <a:solidFill>
                  <a:srgbClr val="000000"/>
                </a:solidFill>
              </a:rPr>
              <a:t> </a:t>
            </a:r>
            <a:r>
              <a:rPr lang="it-IT" sz="1800" b="1" i="1" dirty="0" err="1" smtClean="0">
                <a:solidFill>
                  <a:srgbClr val="000000"/>
                </a:solidFill>
              </a:rPr>
              <a:t>mortar</a:t>
            </a:r>
            <a:endParaRPr lang="it-IT" sz="1800" b="1" i="1" dirty="0">
              <a:solidFill>
                <a:srgbClr val="000000"/>
              </a:solidFill>
            </a:endParaRPr>
          </a:p>
        </p:txBody>
      </p:sp>
    </p:spTree>
    <p:extLst>
      <p:ext uri="{BB962C8B-B14F-4D97-AF65-F5344CB8AC3E}">
        <p14:creationId xmlns:p14="http://schemas.microsoft.com/office/powerpoint/2010/main" val="4022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485900" y="6018213"/>
            <a:ext cx="6162675" cy="3416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a:lnSpc>
                <a:spcPct val="90000"/>
              </a:lnSpc>
              <a:spcBef>
                <a:spcPct val="50000"/>
              </a:spcBef>
              <a:defRPr/>
            </a:pPr>
            <a:r>
              <a:rPr lang="it-IT" sz="1800" b="1" i="1" dirty="0" err="1" smtClean="0">
                <a:solidFill>
                  <a:srgbClr val="000000"/>
                </a:solidFill>
              </a:rPr>
              <a:t>Reconstruction</a:t>
            </a:r>
            <a:r>
              <a:rPr lang="it-IT" sz="1800" b="1" i="1" dirty="0" smtClean="0">
                <a:solidFill>
                  <a:srgbClr val="000000"/>
                </a:solidFill>
              </a:rPr>
              <a:t> of the </a:t>
            </a:r>
            <a:r>
              <a:rPr lang="it-IT" sz="1800" b="1" i="1" dirty="0" err="1" smtClean="0">
                <a:solidFill>
                  <a:srgbClr val="000000"/>
                </a:solidFill>
              </a:rPr>
              <a:t>vaults</a:t>
            </a:r>
            <a:r>
              <a:rPr lang="it-IT" sz="1800" b="1" i="1" dirty="0" smtClean="0">
                <a:solidFill>
                  <a:srgbClr val="000000"/>
                </a:solidFill>
              </a:rPr>
              <a:t> with the </a:t>
            </a:r>
            <a:r>
              <a:rPr lang="it-IT" sz="1800" b="1" i="1" dirty="0" err="1" smtClean="0">
                <a:solidFill>
                  <a:srgbClr val="000000"/>
                </a:solidFill>
              </a:rPr>
              <a:t>masonry</a:t>
            </a:r>
            <a:r>
              <a:rPr lang="it-IT" sz="1800" b="1" i="1" dirty="0" smtClean="0">
                <a:solidFill>
                  <a:srgbClr val="000000"/>
                </a:solidFill>
              </a:rPr>
              <a:t> </a:t>
            </a:r>
            <a:r>
              <a:rPr lang="it-IT" sz="1800" b="1" i="1" dirty="0" err="1" smtClean="0">
                <a:solidFill>
                  <a:srgbClr val="000000"/>
                </a:solidFill>
              </a:rPr>
              <a:t>mortar</a:t>
            </a:r>
            <a:endParaRPr lang="it-IT" sz="1800" b="1" i="1" dirty="0">
              <a:solidFill>
                <a:srgbClr val="000000"/>
              </a:solidFill>
            </a:endParaRPr>
          </a:p>
        </p:txBody>
      </p:sp>
    </p:spTree>
    <p:extLst>
      <p:ext uri="{BB962C8B-B14F-4D97-AF65-F5344CB8AC3E}">
        <p14:creationId xmlns:p14="http://schemas.microsoft.com/office/powerpoint/2010/main" val="2733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59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9677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Iniezioni con MAPE-ANTIQUE F21 01"/>
          <p:cNvPicPr>
            <a:picLocks noChangeAspect="1" noChangeArrowheads="1"/>
          </p:cNvPicPr>
          <p:nvPr/>
        </p:nvPicPr>
        <p:blipFill>
          <a:blip r:embed="rId2">
            <a:extLst>
              <a:ext uri="{28A0092B-C50C-407E-A947-70E740481C1C}">
                <a14:useLocalDpi xmlns:a14="http://schemas.microsoft.com/office/drawing/2010/main" val="0"/>
              </a:ext>
            </a:extLst>
          </a:blip>
          <a:srcRect l="11681"/>
          <a:stretch>
            <a:fillRect/>
          </a:stretch>
        </p:blipFill>
        <p:spPr bwMode="auto">
          <a:xfrm>
            <a:off x="7542" y="20291"/>
            <a:ext cx="9123544" cy="68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Consolidation</a:t>
            </a:r>
            <a:r>
              <a:rPr lang="it-IT" altLang="it-IT" sz="1800" b="1" i="1" dirty="0" smtClean="0">
                <a:solidFill>
                  <a:srgbClr val="000000"/>
                </a:solidFill>
              </a:rPr>
              <a:t> of the </a:t>
            </a:r>
            <a:r>
              <a:rPr lang="it-IT" altLang="it-IT" sz="1800" b="1" i="1" dirty="0" err="1" smtClean="0">
                <a:solidFill>
                  <a:srgbClr val="000000"/>
                </a:solidFill>
              </a:rPr>
              <a:t>intrados</a:t>
            </a:r>
            <a:r>
              <a:rPr lang="it-IT" altLang="it-IT" sz="1800" b="1" i="1" dirty="0" smtClean="0">
                <a:solidFill>
                  <a:srgbClr val="000000"/>
                </a:solidFill>
              </a:rPr>
              <a:t> with the </a:t>
            </a:r>
            <a:r>
              <a:rPr lang="it-IT" altLang="it-IT" sz="1800" b="1" i="1" dirty="0" err="1" smtClean="0">
                <a:solidFill>
                  <a:srgbClr val="000000"/>
                </a:solidFill>
              </a:rPr>
              <a:t>slurry</a:t>
            </a:r>
            <a:endParaRPr lang="it-IT" altLang="it-IT" sz="1800" b="1" i="1" dirty="0">
              <a:solidFill>
                <a:srgbClr val="000000"/>
              </a:solidFill>
            </a:endParaRPr>
          </a:p>
        </p:txBody>
      </p:sp>
      <p:sp>
        <p:nvSpPr>
          <p:cNvPr id="6" name="Rectangle 3"/>
          <p:cNvSpPr>
            <a:spLocks noChangeArrowheads="1"/>
          </p:cNvSpPr>
          <p:nvPr/>
        </p:nvSpPr>
        <p:spPr bwMode="auto">
          <a:xfrm>
            <a:off x="685800" y="908651"/>
            <a:ext cx="7772400" cy="3456480"/>
          </a:xfrm>
          <a:prstGeom prst="rect">
            <a:avLst/>
          </a:prstGeom>
          <a:solidFill>
            <a:schemeClr val="bg1">
              <a:alpha val="73000"/>
            </a:schemeClr>
          </a:solidFill>
          <a:ln>
            <a:solidFill>
              <a:schemeClr val="accent6"/>
            </a:solidFill>
          </a:ln>
          <a:extLst/>
        </p:spPr>
        <p:txBody>
          <a:bodyPr/>
          <a:lstStyle/>
          <a:p>
            <a:pPr algn="l">
              <a:lnSpc>
                <a:spcPct val="90000"/>
              </a:lnSpc>
              <a:spcBef>
                <a:spcPct val="20000"/>
              </a:spcBef>
              <a:buFont typeface="Wingdings" pitchFamily="2" charset="2"/>
              <a:buChar char="Ø"/>
              <a:tabLst>
                <a:tab pos="355600" algn="l"/>
              </a:tabLst>
            </a:pPr>
            <a:r>
              <a:rPr lang="en-GB" altLang="it-IT" sz="2800" b="1" dirty="0" smtClean="0">
                <a:solidFill>
                  <a:schemeClr val="accent6"/>
                </a:solidFill>
                <a:latin typeface="Verdana" pitchFamily="34" charset="0"/>
                <a:cs typeface="Arial" pitchFamily="34" charset="0"/>
              </a:rPr>
              <a:t> By </a:t>
            </a:r>
            <a:r>
              <a:rPr lang="en-GB" altLang="it-IT" sz="2800" b="1" dirty="0">
                <a:solidFill>
                  <a:schemeClr val="accent6"/>
                </a:solidFill>
                <a:latin typeface="Verdana" pitchFamily="34" charset="0"/>
                <a:cs typeface="Arial" pitchFamily="34" charset="0"/>
              </a:rPr>
              <a:t>using </a:t>
            </a:r>
            <a:r>
              <a:rPr lang="en-GB" altLang="it-IT" sz="2800" b="1" dirty="0" smtClean="0">
                <a:solidFill>
                  <a:schemeClr val="accent6"/>
                </a:solidFill>
                <a:latin typeface="Verdana" pitchFamily="34" charset="0"/>
                <a:cs typeface="Arial" pitchFamily="34" charset="0"/>
              </a:rPr>
              <a:t>this slurry there is no 	need </a:t>
            </a:r>
            <a:r>
              <a:rPr lang="en-GB" altLang="it-IT" sz="2800" b="1" dirty="0">
                <a:solidFill>
                  <a:schemeClr val="accent6"/>
                </a:solidFill>
                <a:latin typeface="Verdana" pitchFamily="34" charset="0"/>
                <a:cs typeface="Arial" pitchFamily="34" charset="0"/>
              </a:rPr>
              <a:t>to soak the </a:t>
            </a:r>
            <a:r>
              <a:rPr lang="en-GB" altLang="it-IT" sz="2800" b="1" dirty="0" smtClean="0">
                <a:solidFill>
                  <a:schemeClr val="accent6"/>
                </a:solidFill>
                <a:latin typeface="Verdana" pitchFamily="34" charset="0"/>
                <a:cs typeface="Arial" pitchFamily="34" charset="0"/>
              </a:rPr>
              <a:t>masonry</a:t>
            </a:r>
            <a:endParaRPr lang="en-GB" altLang="it-IT" sz="2800" b="1" dirty="0">
              <a:solidFill>
                <a:schemeClr val="accent6"/>
              </a:solidFill>
              <a:latin typeface="Verdana" pitchFamily="34" charset="0"/>
              <a:cs typeface="Arial" pitchFamily="34" charset="0"/>
            </a:endParaRPr>
          </a:p>
          <a:p>
            <a:pPr algn="l">
              <a:lnSpc>
                <a:spcPct val="90000"/>
              </a:lnSpc>
              <a:spcBef>
                <a:spcPct val="20000"/>
              </a:spcBef>
              <a:buFont typeface="Wingdings" pitchFamily="2" charset="2"/>
              <a:buChar char="Ø"/>
            </a:pPr>
            <a:r>
              <a:rPr lang="en-GB" altLang="it-IT" sz="2800" b="1" dirty="0">
                <a:solidFill>
                  <a:schemeClr val="accent6"/>
                </a:solidFill>
                <a:latin typeface="Verdana" pitchFamily="34" charset="0"/>
                <a:cs typeface="Arial" pitchFamily="34" charset="0"/>
              </a:rPr>
              <a:t> It is suggested for consolidating </a:t>
            </a:r>
            <a:br>
              <a:rPr lang="en-GB" altLang="it-IT" sz="2800" b="1" dirty="0">
                <a:solidFill>
                  <a:schemeClr val="accent6"/>
                </a:solidFill>
                <a:latin typeface="Verdana" pitchFamily="34" charset="0"/>
                <a:cs typeface="Arial" pitchFamily="34" charset="0"/>
              </a:rPr>
            </a:br>
            <a:r>
              <a:rPr lang="en-GB" altLang="it-IT" sz="2800" b="1" dirty="0">
                <a:solidFill>
                  <a:schemeClr val="accent6"/>
                </a:solidFill>
                <a:latin typeface="Verdana" pitchFamily="34" charset="0"/>
                <a:cs typeface="Arial" pitchFamily="34" charset="0"/>
              </a:rPr>
              <a:t>   frescoed </a:t>
            </a:r>
            <a:r>
              <a:rPr lang="en-GB" altLang="it-IT" sz="2800" b="1" dirty="0" smtClean="0">
                <a:solidFill>
                  <a:schemeClr val="accent6"/>
                </a:solidFill>
                <a:latin typeface="Verdana" pitchFamily="34" charset="0"/>
                <a:cs typeface="Arial" pitchFamily="34" charset="0"/>
              </a:rPr>
              <a:t>renders</a:t>
            </a:r>
            <a:endParaRPr lang="en-GB" altLang="it-IT" sz="2800" b="1" dirty="0">
              <a:solidFill>
                <a:schemeClr val="accent6"/>
              </a:solidFill>
              <a:latin typeface="Verdana" pitchFamily="34" charset="0"/>
              <a:cs typeface="Arial" pitchFamily="34" charset="0"/>
            </a:endParaRPr>
          </a:p>
          <a:p>
            <a:pPr algn="l">
              <a:lnSpc>
                <a:spcPct val="90000"/>
              </a:lnSpc>
              <a:spcBef>
                <a:spcPct val="20000"/>
              </a:spcBef>
              <a:buFont typeface="Wingdings" pitchFamily="2" charset="2"/>
              <a:buChar char="Ø"/>
            </a:pPr>
            <a:r>
              <a:rPr lang="en-GB" altLang="it-IT" sz="2800" b="1" dirty="0">
                <a:solidFill>
                  <a:schemeClr val="accent6"/>
                </a:solidFill>
                <a:latin typeface="Verdana" pitchFamily="34" charset="0"/>
                <a:cs typeface="Arial" pitchFamily="34" charset="0"/>
              </a:rPr>
              <a:t> It is physically and chemically </a:t>
            </a:r>
            <a:br>
              <a:rPr lang="en-GB" altLang="it-IT" sz="2800" b="1" dirty="0">
                <a:solidFill>
                  <a:schemeClr val="accent6"/>
                </a:solidFill>
                <a:latin typeface="Verdana" pitchFamily="34" charset="0"/>
                <a:cs typeface="Arial" pitchFamily="34" charset="0"/>
              </a:rPr>
            </a:br>
            <a:r>
              <a:rPr lang="en-GB" altLang="it-IT" sz="2800" b="1" dirty="0">
                <a:solidFill>
                  <a:schemeClr val="accent6"/>
                </a:solidFill>
                <a:latin typeface="Verdana" pitchFamily="34" charset="0"/>
                <a:cs typeface="Arial" pitchFamily="34" charset="0"/>
              </a:rPr>
              <a:t>   compatible with the </a:t>
            </a:r>
            <a:r>
              <a:rPr lang="en-GB" altLang="it-IT" sz="2800" b="1" dirty="0" smtClean="0">
                <a:solidFill>
                  <a:schemeClr val="accent6"/>
                </a:solidFill>
                <a:latin typeface="Verdana" pitchFamily="34" charset="0"/>
                <a:cs typeface="Arial" pitchFamily="34" charset="0"/>
              </a:rPr>
              <a:t>masonry</a:t>
            </a:r>
            <a:endParaRPr lang="en-GB" altLang="it-IT" sz="2800" b="1" dirty="0">
              <a:solidFill>
                <a:schemeClr val="accent6"/>
              </a:solidFill>
              <a:latin typeface="Verdana" pitchFamily="34" charset="0"/>
              <a:cs typeface="Arial" pitchFamily="34" charset="0"/>
            </a:endParaRPr>
          </a:p>
          <a:p>
            <a:pPr algn="l">
              <a:lnSpc>
                <a:spcPct val="90000"/>
              </a:lnSpc>
              <a:spcBef>
                <a:spcPct val="20000"/>
              </a:spcBef>
              <a:buFont typeface="Wingdings" pitchFamily="2" charset="2"/>
              <a:buChar char="Ø"/>
            </a:pPr>
            <a:r>
              <a:rPr lang="en-GB" altLang="it-IT" sz="2800" b="1" dirty="0">
                <a:solidFill>
                  <a:schemeClr val="accent6"/>
                </a:solidFill>
                <a:latin typeface="Verdana" pitchFamily="34" charset="0"/>
                <a:cs typeface="Arial" pitchFamily="34" charset="0"/>
              </a:rPr>
              <a:t> It doesn’t react with a possible</a:t>
            </a:r>
            <a:br>
              <a:rPr lang="en-GB" altLang="it-IT" sz="2800" b="1" dirty="0">
                <a:solidFill>
                  <a:schemeClr val="accent6"/>
                </a:solidFill>
                <a:latin typeface="Verdana" pitchFamily="34" charset="0"/>
                <a:cs typeface="Arial" pitchFamily="34" charset="0"/>
              </a:rPr>
            </a:br>
            <a:r>
              <a:rPr lang="en-GB" altLang="it-IT" sz="2800" b="1" dirty="0">
                <a:solidFill>
                  <a:schemeClr val="accent6"/>
                </a:solidFill>
                <a:latin typeface="Verdana" pitchFamily="34" charset="0"/>
                <a:cs typeface="Arial" pitchFamily="34" charset="0"/>
              </a:rPr>
              <a:t>   presence of soluble </a:t>
            </a:r>
            <a:r>
              <a:rPr lang="en-GB" altLang="it-IT" sz="2800" b="1" dirty="0" smtClean="0">
                <a:solidFill>
                  <a:schemeClr val="accent6"/>
                </a:solidFill>
                <a:latin typeface="Verdana" pitchFamily="34" charset="0"/>
                <a:cs typeface="Arial" pitchFamily="34" charset="0"/>
              </a:rPr>
              <a:t>salts</a:t>
            </a:r>
            <a:endParaRPr lang="en-GB" altLang="it-IT" sz="2800" b="1" dirty="0">
              <a:solidFill>
                <a:schemeClr val="accent6"/>
              </a:solidFill>
              <a:latin typeface="Verdana" pitchFamily="34" charset="0"/>
              <a:cs typeface="Arial" pitchFamily="34" charset="0"/>
            </a:endParaRPr>
          </a:p>
        </p:txBody>
      </p:sp>
    </p:spTree>
    <p:extLst>
      <p:ext uri="{BB962C8B-B14F-4D97-AF65-F5344CB8AC3E}">
        <p14:creationId xmlns:p14="http://schemas.microsoft.com/office/powerpoint/2010/main" val="3425145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5316" name="Text Box 4"/>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Consolidation</a:t>
            </a:r>
            <a:r>
              <a:rPr lang="it-IT" altLang="it-IT" sz="1800" b="1" i="1" dirty="0" smtClean="0">
                <a:solidFill>
                  <a:srgbClr val="000000"/>
                </a:solidFill>
              </a:rPr>
              <a:t> of the </a:t>
            </a:r>
            <a:r>
              <a:rPr lang="it-IT" altLang="it-IT" sz="1800" b="1" i="1" dirty="0" err="1" smtClean="0">
                <a:solidFill>
                  <a:srgbClr val="000000"/>
                </a:solidFill>
              </a:rPr>
              <a:t>intrados</a:t>
            </a:r>
            <a:r>
              <a:rPr lang="it-IT" altLang="it-IT" sz="1800" b="1" i="1" dirty="0" smtClean="0">
                <a:solidFill>
                  <a:srgbClr val="000000"/>
                </a:solidFill>
              </a:rPr>
              <a:t> with the </a:t>
            </a:r>
            <a:r>
              <a:rPr lang="it-IT" altLang="it-IT" sz="1800" b="1" i="1" dirty="0" err="1" smtClean="0">
                <a:solidFill>
                  <a:srgbClr val="000000"/>
                </a:solidFill>
              </a:rPr>
              <a:t>slurry</a:t>
            </a:r>
            <a:endParaRPr lang="it-IT" altLang="it-IT" sz="1800" b="1" i="1" dirty="0">
              <a:solidFill>
                <a:srgbClr val="000000"/>
              </a:solidFill>
            </a:endParaRPr>
          </a:p>
        </p:txBody>
      </p:sp>
    </p:spTree>
    <p:extLst>
      <p:ext uri="{BB962C8B-B14F-4D97-AF65-F5344CB8AC3E}">
        <p14:creationId xmlns:p14="http://schemas.microsoft.com/office/powerpoint/2010/main" val="1275555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5316"/>
                                        </p:tgtEl>
                                        <p:attrNameLst>
                                          <p:attrName>style.visibility</p:attrName>
                                        </p:attrNameLst>
                                      </p:cBhvr>
                                      <p:to>
                                        <p:strVal val="visible"/>
                                      </p:to>
                                    </p:set>
                                    <p:animEffect transition="in" filter="dissolve">
                                      <p:cBhvr>
                                        <p:cTn id="7" dur="5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6"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29"/>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3" name="Text Box 3"/>
          <p:cNvSpPr txBox="1">
            <a:spLocks noChangeArrowheads="1"/>
          </p:cNvSpPr>
          <p:nvPr/>
        </p:nvSpPr>
        <p:spPr bwMode="auto">
          <a:xfrm>
            <a:off x="1362075" y="6018213"/>
            <a:ext cx="6399213"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Consolidation</a:t>
            </a:r>
            <a:r>
              <a:rPr lang="it-IT" altLang="it-IT" sz="1800" b="1" i="1" dirty="0" smtClean="0">
                <a:solidFill>
                  <a:srgbClr val="000000"/>
                </a:solidFill>
              </a:rPr>
              <a:t> of the </a:t>
            </a:r>
            <a:r>
              <a:rPr lang="it-IT" altLang="it-IT" sz="1800" b="1" i="1" dirty="0" err="1" smtClean="0">
                <a:solidFill>
                  <a:srgbClr val="000000"/>
                </a:solidFill>
              </a:rPr>
              <a:t>extrados</a:t>
            </a:r>
            <a:r>
              <a:rPr lang="it-IT" altLang="it-IT" sz="1800" b="1" i="1" dirty="0" smtClean="0">
                <a:solidFill>
                  <a:srgbClr val="000000"/>
                </a:solidFill>
              </a:rPr>
              <a:t> with the </a:t>
            </a:r>
            <a:r>
              <a:rPr lang="it-IT" altLang="it-IT" sz="1800" b="1" i="1" dirty="0" err="1" smtClean="0">
                <a:solidFill>
                  <a:srgbClr val="000000"/>
                </a:solidFill>
              </a:rPr>
              <a:t>slurry</a:t>
            </a:r>
            <a:endParaRPr lang="it-IT" altLang="it-IT" sz="1800" b="1" i="1" dirty="0">
              <a:solidFill>
                <a:srgbClr val="000000"/>
              </a:solidFill>
            </a:endParaRPr>
          </a:p>
        </p:txBody>
      </p:sp>
    </p:spTree>
    <p:extLst>
      <p:ext uri="{BB962C8B-B14F-4D97-AF65-F5344CB8AC3E}">
        <p14:creationId xmlns:p14="http://schemas.microsoft.com/office/powerpoint/2010/main" val="2369352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3"/>
                                        </p:tgtEl>
                                        <p:attrNameLst>
                                          <p:attrName>style.visibility</p:attrName>
                                        </p:attrNameLst>
                                      </p:cBhvr>
                                      <p:to>
                                        <p:strVal val="visible"/>
                                      </p:to>
                                    </p:set>
                                    <p:animEffect transition="in" filter="dissolve">
                                      <p:cBhvr>
                                        <p:cTn id="7" dur="500"/>
                                        <p:tgtEl>
                                          <p:spTgt spid="527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2" descr="DSCN744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4"/>
          <p:cNvSpPr txBox="1">
            <a:spLocks noChangeArrowheads="1"/>
          </p:cNvSpPr>
          <p:nvPr/>
        </p:nvSpPr>
        <p:spPr bwMode="auto">
          <a:xfrm>
            <a:off x="344488" y="508000"/>
            <a:ext cx="8382000" cy="1089529"/>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ts val="0"/>
              </a:spcBef>
              <a:tabLst>
                <a:tab pos="1073150" algn="l"/>
              </a:tabLst>
              <a:defRPr/>
            </a:pPr>
            <a:r>
              <a:rPr lang="it-IT" sz="3600" b="1" i="1" dirty="0">
                <a:solidFill>
                  <a:srgbClr val="FF6600"/>
                </a:solidFill>
                <a:effectLst>
                  <a:outerShdw blurRad="38100" dist="38100" dir="2700000" algn="tl">
                    <a:srgbClr val="000000"/>
                  </a:outerShdw>
                </a:effectLst>
                <a:latin typeface="Arial" charset="0"/>
              </a:rPr>
              <a:t>3.1	</a:t>
            </a:r>
            <a:r>
              <a:rPr lang="it-IT" sz="3600" b="1" i="1" dirty="0" smtClean="0">
                <a:solidFill>
                  <a:srgbClr val="FF6600"/>
                </a:solidFill>
                <a:effectLst>
                  <a:outerShdw blurRad="38100" dist="38100" dir="2700000" algn="tl">
                    <a:srgbClr val="000000"/>
                  </a:outerShdw>
                </a:effectLst>
                <a:latin typeface="Arial" charset="0"/>
              </a:rPr>
              <a:t>CONSOLIDATION</a:t>
            </a:r>
          </a:p>
          <a:p>
            <a:pPr marL="187325" algn="l">
              <a:lnSpc>
                <a:spcPct val="90000"/>
              </a:lnSpc>
              <a:spcBef>
                <a:spcPts val="0"/>
              </a:spcBef>
              <a:tabLst>
                <a:tab pos="1073150" algn="l"/>
              </a:tabLst>
              <a:defRPr/>
            </a:pPr>
            <a:r>
              <a:rPr lang="it-IT" sz="3600" b="1" i="1" dirty="0">
                <a:solidFill>
                  <a:srgbClr val="FF6600"/>
                </a:solidFill>
                <a:effectLst>
                  <a:outerShdw blurRad="38100" dist="38100" dir="2700000" algn="tl">
                    <a:srgbClr val="000000"/>
                  </a:outerShdw>
                </a:effectLst>
                <a:latin typeface="Arial" charset="0"/>
              </a:rPr>
              <a:t>	</a:t>
            </a:r>
            <a:r>
              <a:rPr lang="it-IT" sz="2800" b="1" i="1" dirty="0" smtClean="0">
                <a:solidFill>
                  <a:srgbClr val="FF6600"/>
                </a:solidFill>
                <a:effectLst>
                  <a:outerShdw blurRad="38100" dist="38100" dir="2700000" algn="tl">
                    <a:srgbClr val="000000"/>
                  </a:outerShdw>
                </a:effectLst>
              </a:rPr>
              <a:t>Re-</a:t>
            </a:r>
            <a:r>
              <a:rPr lang="it-IT" sz="2800" b="1" i="1" dirty="0" err="1" smtClean="0">
                <a:solidFill>
                  <a:srgbClr val="FF6600"/>
                </a:solidFill>
                <a:effectLst>
                  <a:outerShdw blurRad="38100" dist="38100" dir="2700000" algn="tl">
                    <a:srgbClr val="000000"/>
                  </a:outerShdw>
                </a:effectLst>
              </a:rPr>
              <a:t>establishing</a:t>
            </a:r>
            <a:r>
              <a:rPr lang="it-IT" sz="2800" b="1" i="1" dirty="0" smtClean="0">
                <a:solidFill>
                  <a:srgbClr val="FF6600"/>
                </a:solidFill>
                <a:effectLst>
                  <a:outerShdw blurRad="38100" dist="38100" dir="2700000" algn="tl">
                    <a:srgbClr val="000000"/>
                  </a:outerShdw>
                </a:effectLst>
              </a:rPr>
              <a:t> the </a:t>
            </a:r>
            <a:r>
              <a:rPr lang="it-IT" sz="2800" b="1" i="1" dirty="0" err="1" smtClean="0">
                <a:solidFill>
                  <a:srgbClr val="FF6600"/>
                </a:solidFill>
                <a:effectLst>
                  <a:outerShdw blurRad="38100" dist="38100" dir="2700000" algn="tl">
                    <a:srgbClr val="000000"/>
                  </a:outerShdw>
                </a:effectLst>
              </a:rPr>
              <a:t>renders</a:t>
            </a:r>
            <a:r>
              <a:rPr lang="it-IT" sz="2800" b="1" i="1" dirty="0" smtClean="0">
                <a:solidFill>
                  <a:srgbClr val="FF6600"/>
                </a:solidFill>
                <a:effectLst>
                  <a:outerShdw blurRad="38100" dist="38100" dir="2700000" algn="tl">
                    <a:srgbClr val="000000"/>
                  </a:outerShdw>
                </a:effectLst>
              </a:rPr>
              <a:t> </a:t>
            </a:r>
            <a:r>
              <a:rPr lang="it-IT" sz="2800" b="1" i="1" dirty="0" err="1" smtClean="0">
                <a:solidFill>
                  <a:srgbClr val="FF6600"/>
                </a:solidFill>
                <a:effectLst>
                  <a:outerShdw blurRad="38100" dist="38100" dir="2700000" algn="tl">
                    <a:srgbClr val="000000"/>
                  </a:outerShdw>
                </a:effectLst>
              </a:rPr>
              <a:t>adhesion</a:t>
            </a:r>
            <a:endParaRPr lang="it-IT" sz="2800" b="1" i="1" dirty="0">
              <a:solidFill>
                <a:srgbClr val="FF66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270458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descr="DSCN7053"/>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a:ln w="9525">
            <a:noFill/>
            <a:miter lim="800000"/>
            <a:headEnd/>
            <a:tailEnd/>
          </a:ln>
        </p:spPr>
      </p:pic>
      <p:sp>
        <p:nvSpPr>
          <p:cNvPr id="4" name="Text Box 3"/>
          <p:cNvSpPr txBox="1">
            <a:spLocks noChangeArrowheads="1"/>
          </p:cNvSpPr>
          <p:nvPr/>
        </p:nvSpPr>
        <p:spPr bwMode="auto">
          <a:xfrm>
            <a:off x="250825" y="284163"/>
            <a:ext cx="8642350" cy="1588127"/>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lvl="2" algn="l">
              <a:lnSpc>
                <a:spcPct val="90000"/>
              </a:lnSpc>
              <a:spcBef>
                <a:spcPct val="50000"/>
              </a:spcBef>
              <a:tabLst>
                <a:tab pos="893763" algn="l"/>
                <a:tab pos="1255713" algn="l"/>
              </a:tabLst>
              <a:defRPr/>
            </a:pPr>
            <a:r>
              <a:rPr lang="it-IT" altLang="it-IT" sz="3600" b="1" i="1" dirty="0">
                <a:solidFill>
                  <a:srgbClr val="FF6600"/>
                </a:solidFill>
                <a:effectLst>
                  <a:outerShdw blurRad="38100" dist="38100" dir="2700000" algn="tl">
                    <a:srgbClr val="000000"/>
                  </a:outerShdw>
                </a:effectLst>
              </a:rPr>
              <a:t>I</a:t>
            </a:r>
            <a:r>
              <a:rPr lang="it-IT" altLang="it-IT" sz="3600" b="1" i="1" dirty="0" smtClean="0">
                <a:solidFill>
                  <a:srgbClr val="FF6600"/>
                </a:solidFill>
                <a:effectLst>
                  <a:outerShdw blurRad="38100" dist="38100" dir="2700000" algn="tl">
                    <a:srgbClr val="000000"/>
                  </a:outerShdw>
                </a:effectLst>
              </a:rPr>
              <a:t>NJECTION </a:t>
            </a:r>
            <a:r>
              <a:rPr lang="it-IT" altLang="it-IT" sz="3600" b="1" i="1" dirty="0">
                <a:solidFill>
                  <a:srgbClr val="FF6600"/>
                </a:solidFill>
                <a:effectLst>
                  <a:outerShdw blurRad="38100" dist="38100" dir="2700000" algn="tl">
                    <a:srgbClr val="000000"/>
                  </a:outerShdw>
                </a:effectLst>
              </a:rPr>
              <a:t>SLURRIES FOR </a:t>
            </a:r>
            <a:r>
              <a:rPr lang="it-IT" altLang="it-IT" sz="3600" b="1" i="1" dirty="0" smtClean="0">
                <a:solidFill>
                  <a:srgbClr val="FF6600"/>
                </a:solidFill>
                <a:effectLst>
                  <a:outerShdw blurRad="38100" dist="38100" dir="2700000" algn="tl">
                    <a:srgbClr val="000000"/>
                  </a:outerShdw>
                </a:effectLst>
              </a:rPr>
              <a:t>THE</a:t>
            </a:r>
            <a:br>
              <a:rPr lang="it-IT" altLang="it-IT" sz="3600" b="1" i="1" dirty="0" smtClean="0">
                <a:solidFill>
                  <a:srgbClr val="FF6600"/>
                </a:solidFill>
                <a:effectLst>
                  <a:outerShdw blurRad="38100" dist="38100" dir="2700000" algn="tl">
                    <a:srgbClr val="000000"/>
                  </a:outerShdw>
                </a:effectLst>
              </a:rPr>
            </a:br>
            <a:r>
              <a:rPr lang="it-IT" altLang="it-IT" sz="3600" b="1" i="1" dirty="0" smtClean="0">
                <a:solidFill>
                  <a:srgbClr val="FF6600"/>
                </a:solidFill>
                <a:effectLst>
                  <a:outerShdw blurRad="38100" dist="38100" dir="2700000" algn="tl">
                    <a:srgbClr val="000000"/>
                  </a:outerShdw>
                </a:effectLst>
              </a:rPr>
              <a:t>RE-ADHESION </a:t>
            </a:r>
            <a:r>
              <a:rPr lang="it-IT" altLang="it-IT" sz="3600" b="1" i="1" dirty="0">
                <a:solidFill>
                  <a:srgbClr val="FF6600"/>
                </a:solidFill>
                <a:effectLst>
                  <a:outerShdw blurRad="38100" dist="38100" dir="2700000" algn="tl">
                    <a:srgbClr val="000000"/>
                  </a:outerShdw>
                </a:effectLst>
              </a:rPr>
              <a:t>OF </a:t>
            </a:r>
            <a:r>
              <a:rPr lang="it-IT" altLang="it-IT" sz="3600" b="1" i="1" dirty="0" smtClean="0">
                <a:solidFill>
                  <a:srgbClr val="FF6600"/>
                </a:solidFill>
                <a:effectLst>
                  <a:outerShdw blurRad="38100" dist="38100" dir="2700000" algn="tl">
                    <a:srgbClr val="000000"/>
                  </a:outerShdw>
                </a:effectLst>
              </a:rPr>
              <a:t>RENDERS, </a:t>
            </a:r>
            <a:r>
              <a:rPr lang="it-IT" altLang="it-IT" sz="3600" b="1" i="1" dirty="0">
                <a:solidFill>
                  <a:srgbClr val="FF6600"/>
                </a:solidFill>
                <a:effectLst>
                  <a:outerShdw blurRad="38100" dist="38100" dir="2700000" algn="tl">
                    <a:srgbClr val="000000"/>
                  </a:outerShdw>
                </a:effectLst>
              </a:rPr>
              <a:t>ALSO </a:t>
            </a:r>
            <a:r>
              <a:rPr lang="it-IT" altLang="it-IT" sz="3600" b="1" i="1" dirty="0" smtClean="0">
                <a:solidFill>
                  <a:srgbClr val="FF6600"/>
                </a:solidFill>
                <a:effectLst>
                  <a:outerShdw blurRad="38100" dist="38100" dir="2700000" algn="tl">
                    <a:srgbClr val="000000"/>
                  </a:outerShdw>
                </a:effectLst>
              </a:rPr>
              <a:t>FRESCOED, TO WALLS</a:t>
            </a:r>
            <a:endParaRPr lang="it-IT" sz="3600" b="1" i="1" dirty="0">
              <a:solidFill>
                <a:srgbClr val="FF6600"/>
              </a:solidFill>
              <a:effectLst>
                <a:outerShdw blurRad="38100" dist="38100" dir="2700000" algn="tl">
                  <a:srgbClr val="000000"/>
                </a:outerShdw>
              </a:effectLst>
            </a:endParaRPr>
          </a:p>
        </p:txBody>
      </p:sp>
      <p:sp>
        <p:nvSpPr>
          <p:cNvPr id="5"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CAROVANA PALACE – HIGH SCHOOL</a:t>
            </a:r>
            <a:br>
              <a:rPr lang="it-IT" sz="1800" b="1" i="1" dirty="0" smtClean="0"/>
            </a:br>
            <a:r>
              <a:rPr lang="it-IT" sz="1800" b="1" i="1" dirty="0" smtClean="0"/>
              <a:t>PISA ( ITALY )</a:t>
            </a:r>
            <a:endParaRPr lang="it-IT" sz="1800" b="1" i="1" dirty="0"/>
          </a:p>
        </p:txBody>
      </p:sp>
    </p:spTree>
    <p:extLst>
      <p:ext uri="{BB962C8B-B14F-4D97-AF65-F5344CB8AC3E}">
        <p14:creationId xmlns:p14="http://schemas.microsoft.com/office/powerpoint/2010/main" val="2201754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um12"/>
          <p:cNvPicPr>
            <a:picLocks noChangeAspect="1" noChangeArrowheads="1"/>
          </p:cNvPicPr>
          <p:nvPr/>
        </p:nvPicPr>
        <p:blipFill>
          <a:blip r:embed="rId2" cstate="print"/>
          <a:srcRect l="3984" t="2827" r="11023" b="51944"/>
          <a:stretch>
            <a:fillRect/>
          </a:stretch>
        </p:blipFill>
        <p:spPr bwMode="auto">
          <a:xfrm>
            <a:off x="0" y="0"/>
            <a:ext cx="9144000" cy="6858000"/>
          </a:xfrm>
          <a:prstGeom prst="rect">
            <a:avLst/>
          </a:prstGeom>
          <a:noFill/>
          <a:ln w="9525">
            <a:noFill/>
            <a:miter lim="800000"/>
            <a:headEnd/>
            <a:tailEnd/>
          </a:ln>
        </p:spPr>
      </p:pic>
      <p:sp>
        <p:nvSpPr>
          <p:cNvPr id="252931"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EFFLORESCENCES</a:t>
            </a:r>
            <a:endParaRPr lang="it-IT" sz="1800" b="1" i="1" dirty="0"/>
          </a:p>
        </p:txBody>
      </p:sp>
    </p:spTree>
    <p:extLst>
      <p:ext uri="{BB962C8B-B14F-4D97-AF65-F5344CB8AC3E}">
        <p14:creationId xmlns:p14="http://schemas.microsoft.com/office/powerpoint/2010/main" val="79868578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1"/>
                                        </p:tgtEl>
                                        <p:attrNameLst>
                                          <p:attrName>style.visibility</p:attrName>
                                        </p:attrNameLst>
                                      </p:cBhvr>
                                      <p:to>
                                        <p:strVal val="visible"/>
                                      </p:to>
                                    </p:set>
                                    <p:animEffect transition="in" filter="dissolve">
                                      <p:cBhvr>
                                        <p:cTn id="7" dur="500"/>
                                        <p:tgtEl>
                                          <p:spTgt spid="252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6914" name="Picture 2" descr="DSCN7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8" y="-82550"/>
            <a:ext cx="9363076" cy="702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Injection</a:t>
            </a:r>
            <a:r>
              <a:rPr lang="it-IT" sz="1800" b="1" i="1" dirty="0"/>
              <a:t> </a:t>
            </a:r>
            <a:r>
              <a:rPr lang="it-IT" sz="1800" b="1" i="1" dirty="0" smtClean="0"/>
              <a:t>of  the </a:t>
            </a:r>
            <a:r>
              <a:rPr lang="it-IT" sz="1800" b="1" i="1" dirty="0" err="1" smtClean="0"/>
              <a:t>slurry</a:t>
            </a:r>
            <a:r>
              <a:rPr lang="it-IT" sz="1800" b="1" i="1" dirty="0" smtClean="0"/>
              <a:t>                                                            ( super-</a:t>
            </a:r>
            <a:r>
              <a:rPr lang="it-IT" sz="1800" b="1" i="1" dirty="0" err="1" smtClean="0"/>
              <a:t>fluid</a:t>
            </a:r>
            <a:r>
              <a:rPr lang="it-IT" sz="1800" b="1" i="1" dirty="0" smtClean="0"/>
              <a:t>, </a:t>
            </a:r>
            <a:r>
              <a:rPr lang="it-IT" sz="1800" b="1" i="1" dirty="0" err="1" smtClean="0"/>
              <a:t>salt-resistant</a:t>
            </a:r>
            <a:r>
              <a:rPr lang="it-IT" sz="1800" b="1" i="1" dirty="0" smtClean="0"/>
              <a:t>, </a:t>
            </a:r>
            <a:r>
              <a:rPr lang="it-IT" sz="1800" b="1" i="1" dirty="0" err="1" smtClean="0"/>
              <a:t>fillerized</a:t>
            </a:r>
            <a:r>
              <a:rPr lang="it-IT" sz="1800" b="1" i="1" dirty="0" smtClean="0"/>
              <a:t> </a:t>
            </a:r>
            <a:r>
              <a:rPr lang="it-IT" sz="1800" b="1" i="1" dirty="0" err="1" smtClean="0"/>
              <a:t>hydraulic</a:t>
            </a:r>
            <a:r>
              <a:rPr lang="it-IT" sz="1800" b="1" i="1" dirty="0" smtClean="0"/>
              <a:t> binder )</a:t>
            </a:r>
            <a:endParaRPr lang="it-IT" sz="1800" b="1" i="1" dirty="0"/>
          </a:p>
        </p:txBody>
      </p:sp>
    </p:spTree>
    <p:extLst>
      <p:ext uri="{BB962C8B-B14F-4D97-AF65-F5344CB8AC3E}">
        <p14:creationId xmlns:p14="http://schemas.microsoft.com/office/powerpoint/2010/main" val="1746252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0834" name="Picture 2" descr="DSCN7049"/>
          <p:cNvPicPr>
            <a:picLocks noChangeAspect="1" noChangeArrowheads="1"/>
          </p:cNvPicPr>
          <p:nvPr/>
        </p:nvPicPr>
        <p:blipFill>
          <a:blip r:embed="rId2" cstate="print"/>
          <a:srcRect/>
          <a:stretch>
            <a:fillRect/>
          </a:stretch>
        </p:blipFill>
        <p:spPr bwMode="auto">
          <a:xfrm>
            <a:off x="-109538" y="-82550"/>
            <a:ext cx="9363076" cy="7023100"/>
          </a:xfrm>
          <a:prstGeom prst="rect">
            <a:avLst/>
          </a:prstGeom>
          <a:noFill/>
          <a:ln w="9525">
            <a:noFill/>
            <a:miter lim="800000"/>
            <a:headEnd/>
            <a:tailEnd/>
          </a:ln>
        </p:spPr>
      </p:pic>
      <p:sp>
        <p:nvSpPr>
          <p:cNvPr id="5"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Injection</a:t>
            </a:r>
            <a:r>
              <a:rPr lang="it-IT" sz="1800" b="1" i="1" dirty="0"/>
              <a:t> </a:t>
            </a:r>
            <a:r>
              <a:rPr lang="it-IT" sz="1800" b="1" i="1" dirty="0" smtClean="0"/>
              <a:t>of  the </a:t>
            </a:r>
            <a:r>
              <a:rPr lang="it-IT" sz="1800" b="1" i="1" dirty="0" err="1" smtClean="0"/>
              <a:t>slurry</a:t>
            </a:r>
            <a:r>
              <a:rPr lang="it-IT" sz="1800" b="1" i="1" dirty="0" smtClean="0"/>
              <a:t>                                                            ( super-</a:t>
            </a:r>
            <a:r>
              <a:rPr lang="it-IT" sz="1800" b="1" i="1" dirty="0" err="1" smtClean="0"/>
              <a:t>fluid</a:t>
            </a:r>
            <a:r>
              <a:rPr lang="it-IT" sz="1800" b="1" i="1" dirty="0" smtClean="0"/>
              <a:t>, </a:t>
            </a:r>
            <a:r>
              <a:rPr lang="it-IT" sz="1800" b="1" i="1" dirty="0" err="1" smtClean="0"/>
              <a:t>salt-resistant</a:t>
            </a:r>
            <a:r>
              <a:rPr lang="it-IT" sz="1800" b="1" i="1" dirty="0" smtClean="0"/>
              <a:t>, </a:t>
            </a:r>
            <a:r>
              <a:rPr lang="it-IT" sz="1800" b="1" i="1" dirty="0" err="1" smtClean="0"/>
              <a:t>fillerized</a:t>
            </a:r>
            <a:r>
              <a:rPr lang="it-IT" sz="1800" b="1" i="1" dirty="0" smtClean="0"/>
              <a:t> </a:t>
            </a:r>
            <a:r>
              <a:rPr lang="it-IT" sz="1800" b="1" i="1" dirty="0" err="1" smtClean="0"/>
              <a:t>hydraulic</a:t>
            </a:r>
            <a:r>
              <a:rPr lang="it-IT" sz="1800" b="1" i="1" dirty="0" smtClean="0"/>
              <a:t> binder )</a:t>
            </a:r>
            <a:endParaRPr lang="it-IT" sz="1800" b="1" i="1" dirty="0"/>
          </a:p>
        </p:txBody>
      </p:sp>
    </p:spTree>
    <p:extLst>
      <p:ext uri="{BB962C8B-B14F-4D97-AF65-F5344CB8AC3E}">
        <p14:creationId xmlns:p14="http://schemas.microsoft.com/office/powerpoint/2010/main" val="3956049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astello Ducal - Caen 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9"/>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50825" y="284163"/>
            <a:ext cx="8642350" cy="1089529"/>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lvl="2" algn="l">
              <a:lnSpc>
                <a:spcPct val="90000"/>
              </a:lnSpc>
              <a:spcBef>
                <a:spcPct val="50000"/>
              </a:spcBef>
              <a:tabLst>
                <a:tab pos="893763" algn="l"/>
                <a:tab pos="1255713" algn="l"/>
              </a:tabLst>
              <a:defRPr/>
            </a:pPr>
            <a:r>
              <a:rPr lang="it-IT" altLang="it-IT" sz="3600" b="1" i="1" dirty="0">
                <a:solidFill>
                  <a:srgbClr val="FF6600"/>
                </a:solidFill>
                <a:effectLst>
                  <a:outerShdw blurRad="38100" dist="38100" dir="2700000" algn="tl">
                    <a:srgbClr val="000000"/>
                  </a:outerShdw>
                </a:effectLst>
              </a:rPr>
              <a:t>I</a:t>
            </a:r>
            <a:r>
              <a:rPr lang="it-IT" altLang="it-IT" sz="3600" b="1" i="1" dirty="0" smtClean="0">
                <a:solidFill>
                  <a:srgbClr val="FF6600"/>
                </a:solidFill>
                <a:effectLst>
                  <a:outerShdw blurRad="38100" dist="38100" dir="2700000" algn="tl">
                    <a:srgbClr val="000000"/>
                  </a:outerShdw>
                </a:effectLst>
              </a:rPr>
              <a:t>NJECTION </a:t>
            </a:r>
            <a:r>
              <a:rPr lang="it-IT" altLang="it-IT" sz="3600" b="1" i="1" dirty="0">
                <a:solidFill>
                  <a:srgbClr val="FF6600"/>
                </a:solidFill>
                <a:effectLst>
                  <a:outerShdw blurRad="38100" dist="38100" dir="2700000" algn="tl">
                    <a:srgbClr val="000000"/>
                  </a:outerShdw>
                </a:effectLst>
              </a:rPr>
              <a:t>SLURRIES FOR </a:t>
            </a:r>
            <a:r>
              <a:rPr lang="it-IT" altLang="it-IT" sz="3600" b="1" i="1" dirty="0" smtClean="0">
                <a:solidFill>
                  <a:srgbClr val="FF6600"/>
                </a:solidFill>
                <a:effectLst>
                  <a:outerShdw blurRad="38100" dist="38100" dir="2700000" algn="tl">
                    <a:srgbClr val="000000"/>
                  </a:outerShdw>
                </a:effectLst>
              </a:rPr>
              <a:t>THE STRUCTURAL CONSOLIDATION</a:t>
            </a:r>
            <a:endParaRPr lang="it-IT" sz="3600" b="1" i="1" dirty="0">
              <a:solidFill>
                <a:srgbClr val="FF6600"/>
              </a:solidFill>
              <a:effectLst>
                <a:outerShdw blurRad="38100" dist="38100" dir="2700000" algn="tl">
                  <a:srgbClr val="000000"/>
                </a:outerShdw>
              </a:effectLst>
            </a:endParaRPr>
          </a:p>
        </p:txBody>
      </p:sp>
      <p:sp>
        <p:nvSpPr>
          <p:cNvPr id="6"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CAEN CASTLE – CAEN ( FRANCE )</a:t>
            </a:r>
            <a:endParaRPr lang="it-IT" sz="1800" b="1" i="1" dirty="0"/>
          </a:p>
        </p:txBody>
      </p:sp>
    </p:spTree>
    <p:extLst>
      <p:ext uri="{BB962C8B-B14F-4D97-AF65-F5344CB8AC3E}">
        <p14:creationId xmlns:p14="http://schemas.microsoft.com/office/powerpoint/2010/main" val="1808254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descr="Castello Ducal - Caen 033"/>
          <p:cNvPicPr>
            <a:picLocks noChangeAspect="1" noChangeArrowheads="1"/>
          </p:cNvPicPr>
          <p:nvPr/>
        </p:nvPicPr>
        <p:blipFill rotWithShape="1">
          <a:blip r:embed="rId2">
            <a:extLst>
              <a:ext uri="{28A0092B-C50C-407E-A947-70E740481C1C}">
                <a14:useLocalDpi xmlns:a14="http://schemas.microsoft.com/office/drawing/2010/main" val="0"/>
              </a:ext>
            </a:extLst>
          </a:blip>
          <a:srcRect r="807"/>
          <a:stretch/>
        </p:blipFill>
        <p:spPr bwMode="auto">
          <a:xfrm>
            <a:off x="-33941" y="-67378"/>
            <a:ext cx="9177941" cy="694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921669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stello Ducal - Caen 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Mixing of the </a:t>
            </a:r>
            <a:r>
              <a:rPr lang="it-IT" sz="1800" b="1" i="1" dirty="0" err="1" smtClean="0"/>
              <a:t>slurry</a:t>
            </a:r>
            <a:endParaRPr lang="it-IT" sz="1800" b="1" i="1" dirty="0"/>
          </a:p>
        </p:txBody>
      </p:sp>
    </p:spTree>
    <p:extLst>
      <p:ext uri="{BB962C8B-B14F-4D97-AF65-F5344CB8AC3E}">
        <p14:creationId xmlns:p14="http://schemas.microsoft.com/office/powerpoint/2010/main" val="1483025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Castello Ducal - Caen 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18"/>
            <a:ext cx="9144000" cy="685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a:t>R</a:t>
            </a:r>
            <a:r>
              <a:rPr lang="it-IT" sz="1800" b="1" i="1" dirty="0" err="1" smtClean="0"/>
              <a:t>ubble</a:t>
            </a:r>
            <a:r>
              <a:rPr lang="it-IT" sz="1800" b="1" i="1" dirty="0" smtClean="0"/>
              <a:t> </a:t>
            </a:r>
            <a:r>
              <a:rPr lang="it-IT" sz="1800" b="1" i="1" dirty="0" err="1" smtClean="0"/>
              <a:t>masonries</a:t>
            </a:r>
            <a:r>
              <a:rPr lang="it-IT" sz="1800" b="1" i="1" dirty="0" smtClean="0"/>
              <a:t>, </a:t>
            </a:r>
            <a:r>
              <a:rPr lang="it-IT" sz="1800" b="1" i="1" dirty="0" err="1" smtClean="0"/>
              <a:t>cracks</a:t>
            </a:r>
            <a:r>
              <a:rPr lang="it-IT" sz="1800" b="1" i="1" dirty="0" smtClean="0"/>
              <a:t> etc.</a:t>
            </a:r>
            <a:endParaRPr lang="it-IT" sz="1800" b="1" i="1" dirty="0"/>
          </a:p>
        </p:txBody>
      </p:sp>
    </p:spTree>
    <p:extLst>
      <p:ext uri="{BB962C8B-B14F-4D97-AF65-F5344CB8AC3E}">
        <p14:creationId xmlns:p14="http://schemas.microsoft.com/office/powerpoint/2010/main" val="1940321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Castello Ducal - Caen 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Injection</a:t>
            </a:r>
            <a:r>
              <a:rPr lang="it-IT" sz="1800" b="1" i="1" dirty="0"/>
              <a:t> </a:t>
            </a:r>
            <a:r>
              <a:rPr lang="it-IT" sz="1800" b="1" i="1" dirty="0" smtClean="0"/>
              <a:t>of  the </a:t>
            </a:r>
            <a:r>
              <a:rPr lang="it-IT" sz="1800" b="1" i="1" dirty="0" err="1" smtClean="0"/>
              <a:t>slurry</a:t>
            </a:r>
            <a:r>
              <a:rPr lang="it-IT" sz="1800" b="1" i="1" dirty="0" smtClean="0"/>
              <a:t>                                                            ( super-</a:t>
            </a:r>
            <a:r>
              <a:rPr lang="it-IT" sz="1800" b="1" i="1" dirty="0" err="1" smtClean="0"/>
              <a:t>fluid</a:t>
            </a:r>
            <a:r>
              <a:rPr lang="it-IT" sz="1800" b="1" i="1" dirty="0" smtClean="0"/>
              <a:t>, </a:t>
            </a:r>
            <a:r>
              <a:rPr lang="it-IT" sz="1800" b="1" i="1" dirty="0" err="1" smtClean="0"/>
              <a:t>salt-resistant</a:t>
            </a:r>
            <a:r>
              <a:rPr lang="it-IT" sz="1800" b="1" i="1" dirty="0" smtClean="0"/>
              <a:t>, </a:t>
            </a:r>
            <a:r>
              <a:rPr lang="it-IT" sz="1800" b="1" i="1" dirty="0" err="1" smtClean="0"/>
              <a:t>fillerized</a:t>
            </a:r>
            <a:r>
              <a:rPr lang="it-IT" sz="1800" b="1" i="1" dirty="0" smtClean="0"/>
              <a:t> </a:t>
            </a:r>
            <a:r>
              <a:rPr lang="it-IT" sz="1800" b="1" i="1" dirty="0" err="1" smtClean="0"/>
              <a:t>hydraulic</a:t>
            </a:r>
            <a:r>
              <a:rPr lang="it-IT" sz="1800" b="1" i="1" dirty="0" smtClean="0"/>
              <a:t> binder )</a:t>
            </a:r>
            <a:endParaRPr lang="it-IT" sz="1800" b="1" i="1" dirty="0"/>
          </a:p>
        </p:txBody>
      </p:sp>
    </p:spTree>
    <p:extLst>
      <p:ext uri="{BB962C8B-B14F-4D97-AF65-F5344CB8AC3E}">
        <p14:creationId xmlns:p14="http://schemas.microsoft.com/office/powerpoint/2010/main" val="2079598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Users\davide.bandera\Desktop\M-A I\IMG_0298.JPG"/>
          <p:cNvPicPr>
            <a:picLocks noChangeAspect="1" noChangeArrowheads="1"/>
          </p:cNvPicPr>
          <p:nvPr/>
        </p:nvPicPr>
        <p:blipFill>
          <a:blip r:embed="rId2">
            <a:extLst>
              <a:ext uri="{28A0092B-C50C-407E-A947-70E740481C1C}">
                <a14:useLocalDpi xmlns:a14="http://schemas.microsoft.com/office/drawing/2010/main" val="0"/>
              </a:ext>
            </a:extLst>
          </a:blip>
          <a:srcRect l="9952" t="6587"/>
          <a:stretch>
            <a:fillRect/>
          </a:stretch>
        </p:blipFill>
        <p:spPr bwMode="auto">
          <a:xfrm>
            <a:off x="0" y="17463"/>
            <a:ext cx="4500563" cy="686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C:\Users\davide.bandera\Desktop\M-A I\IMG_0299.JPG"/>
          <p:cNvPicPr>
            <a:picLocks noChangeAspect="1" noChangeArrowheads="1"/>
          </p:cNvPicPr>
          <p:nvPr/>
        </p:nvPicPr>
        <p:blipFill>
          <a:blip r:embed="rId3">
            <a:extLst>
              <a:ext uri="{28A0092B-C50C-407E-A947-70E740481C1C}">
                <a14:useLocalDpi xmlns:a14="http://schemas.microsoft.com/office/drawing/2010/main" val="0"/>
              </a:ext>
            </a:extLst>
          </a:blip>
          <a:srcRect l="9270"/>
          <a:stretch>
            <a:fillRect/>
          </a:stretch>
        </p:blipFill>
        <p:spPr bwMode="auto">
          <a:xfrm>
            <a:off x="4643438" y="6350"/>
            <a:ext cx="45005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39794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63613"/>
            <a:ext cx="6985000"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tella a 10 punte 2"/>
          <p:cNvSpPr/>
          <p:nvPr/>
        </p:nvSpPr>
        <p:spPr>
          <a:xfrm rot="1966422">
            <a:off x="7535806" y="226024"/>
            <a:ext cx="1403566" cy="1315195"/>
          </a:xfrm>
          <a:prstGeom prst="star10">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it-IT" sz="2800" dirty="0">
                <a:latin typeface="HelveticaNeueLT W1G 97 BlkCn" pitchFamily="34" charset="0"/>
              </a:rPr>
              <a:t>NEW</a:t>
            </a:r>
          </a:p>
        </p:txBody>
      </p:sp>
    </p:spTree>
    <p:extLst>
      <p:ext uri="{BB962C8B-B14F-4D97-AF65-F5344CB8AC3E}">
        <p14:creationId xmlns:p14="http://schemas.microsoft.com/office/powerpoint/2010/main" val="223550326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a:spLocks noChangeArrowheads="1"/>
          </p:cNvSpPr>
          <p:nvPr/>
        </p:nvSpPr>
        <p:spPr bwMode="auto">
          <a:xfrm>
            <a:off x="431800" y="2238375"/>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ea typeface="MS PGothic" pitchFamily="34" charset="-128"/>
              </a:defRPr>
            </a:lvl1pPr>
            <a:lvl2pPr marL="742950" indent="-285750" algn="l" eaLnBrk="0" hangingPunct="0">
              <a:spcBef>
                <a:spcPct val="20000"/>
              </a:spcBef>
              <a:buChar char="–"/>
              <a:defRPr sz="2800">
                <a:solidFill>
                  <a:schemeClr val="tx1"/>
                </a:solidFill>
                <a:latin typeface="Arial" pitchFamily="34" charset="0"/>
                <a:ea typeface="MS PGothic" pitchFamily="34" charset="-128"/>
              </a:defRPr>
            </a:lvl2pPr>
            <a:lvl3pPr marL="1143000" indent="-228600" algn="l" eaLnBrk="0" hangingPunct="0">
              <a:spcBef>
                <a:spcPct val="20000"/>
              </a:spcBef>
              <a:buChar char="•"/>
              <a:defRPr sz="2400">
                <a:solidFill>
                  <a:schemeClr val="tx1"/>
                </a:solidFill>
                <a:latin typeface="Arial" pitchFamily="34" charset="0"/>
                <a:ea typeface="MS PGothic" pitchFamily="34" charset="-128"/>
              </a:defRPr>
            </a:lvl3pPr>
            <a:lvl4pPr marL="1600200" indent="-228600" algn="l" eaLnBrk="0" hangingPunct="0">
              <a:spcBef>
                <a:spcPct val="20000"/>
              </a:spcBef>
              <a:buChar char="–"/>
              <a:defRPr sz="2000">
                <a:solidFill>
                  <a:schemeClr val="tx1"/>
                </a:solidFill>
                <a:latin typeface="Arial" pitchFamily="34" charset="0"/>
                <a:ea typeface="MS PGothic" pitchFamily="34" charset="-128"/>
              </a:defRPr>
            </a:lvl4pPr>
            <a:lvl5pPr marL="2057400" indent="-228600" algn="l"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it-IT" altLang="it-IT" sz="2400" b="1">
                <a:solidFill>
                  <a:srgbClr val="002060"/>
                </a:solidFill>
              </a:rPr>
              <a:t>MAPE-ANTIQUE </a:t>
            </a:r>
          </a:p>
          <a:p>
            <a:pPr algn="ctr" eaLnBrk="1" hangingPunct="1">
              <a:spcBef>
                <a:spcPct val="0"/>
              </a:spcBef>
              <a:buFontTx/>
              <a:buNone/>
            </a:pPr>
            <a:r>
              <a:rPr lang="it-IT" altLang="it-IT" sz="2400" b="1">
                <a:solidFill>
                  <a:srgbClr val="002060"/>
                </a:solidFill>
              </a:rPr>
              <a:t>ECOLASTIC</a:t>
            </a:r>
          </a:p>
        </p:txBody>
      </p:sp>
      <p:sp>
        <p:nvSpPr>
          <p:cNvPr id="10" name="CasellaDiTesto 9"/>
          <p:cNvSpPr txBox="1"/>
          <p:nvPr/>
        </p:nvSpPr>
        <p:spPr>
          <a:xfrm>
            <a:off x="-36513" y="3160713"/>
            <a:ext cx="5221288" cy="3148012"/>
          </a:xfrm>
          <a:prstGeom prst="rect">
            <a:avLst/>
          </a:prstGeom>
          <a:noFill/>
        </p:spPr>
        <p:txBody>
          <a:bodyPr>
            <a:spAutoFit/>
          </a:bodyPr>
          <a:lstStyle/>
          <a:p>
            <a:pPr>
              <a:spcAft>
                <a:spcPts val="300"/>
              </a:spcAft>
              <a:defRPr/>
            </a:pPr>
            <a:r>
              <a:rPr lang="it-IT" sz="1800" dirty="0">
                <a:solidFill>
                  <a:srgbClr val="002060"/>
                </a:solidFill>
                <a:latin typeface="Arial" charset="0"/>
              </a:rPr>
              <a:t>Rivestimento bicomponente:</a:t>
            </a:r>
          </a:p>
          <a:p>
            <a:pPr marL="285750" indent="-285750">
              <a:lnSpc>
                <a:spcPct val="150000"/>
              </a:lnSpc>
              <a:buFontTx/>
              <a:buChar char="-"/>
              <a:defRPr/>
            </a:pPr>
            <a:r>
              <a:rPr lang="it-IT" sz="1800" dirty="0">
                <a:solidFill>
                  <a:srgbClr val="002060"/>
                </a:solidFill>
                <a:latin typeface="Arial" charset="0"/>
              </a:rPr>
              <a:t>ELASTICO</a:t>
            </a:r>
          </a:p>
          <a:p>
            <a:pPr marL="285750" indent="-285750">
              <a:buFontTx/>
              <a:buChar char="-"/>
              <a:defRPr/>
            </a:pPr>
            <a:r>
              <a:rPr lang="it-IT" sz="1800" dirty="0">
                <a:solidFill>
                  <a:srgbClr val="002060"/>
                </a:solidFill>
                <a:latin typeface="Arial" charset="0"/>
              </a:rPr>
              <a:t>PROTETTIVO </a:t>
            </a:r>
          </a:p>
          <a:p>
            <a:pPr>
              <a:defRPr/>
            </a:pPr>
            <a:r>
              <a:rPr lang="it-IT" sz="1600" dirty="0">
                <a:solidFill>
                  <a:srgbClr val="002060"/>
                </a:solidFill>
                <a:latin typeface="Arial" charset="0"/>
              </a:rPr>
              <a:t>(resiste agli agenti atmosferici e ai raggi UV)</a:t>
            </a:r>
          </a:p>
          <a:p>
            <a:pPr marL="285750" indent="-285750">
              <a:lnSpc>
                <a:spcPct val="150000"/>
              </a:lnSpc>
              <a:buFontTx/>
              <a:buChar char="-"/>
              <a:defRPr/>
            </a:pPr>
            <a:r>
              <a:rPr lang="it-IT" sz="1800" dirty="0">
                <a:solidFill>
                  <a:srgbClr val="002060"/>
                </a:solidFill>
                <a:latin typeface="Arial" charset="0"/>
              </a:rPr>
              <a:t>IMPERMEABILE</a:t>
            </a:r>
          </a:p>
          <a:p>
            <a:pPr marL="285750" indent="-285750">
              <a:lnSpc>
                <a:spcPct val="150000"/>
              </a:lnSpc>
              <a:buFontTx/>
              <a:buChar char="-"/>
              <a:defRPr/>
            </a:pPr>
            <a:r>
              <a:rPr lang="it-IT" sz="1800" dirty="0">
                <a:solidFill>
                  <a:srgbClr val="002060"/>
                </a:solidFill>
                <a:latin typeface="Arial" charset="0"/>
              </a:rPr>
              <a:t>RESTISTENTE AI SALI</a:t>
            </a:r>
          </a:p>
          <a:p>
            <a:pPr marL="285750" indent="-285750">
              <a:lnSpc>
                <a:spcPct val="150000"/>
              </a:lnSpc>
              <a:buFontTx/>
              <a:buChar char="-"/>
              <a:defRPr/>
            </a:pPr>
            <a:r>
              <a:rPr lang="it-IT" sz="1800" dirty="0">
                <a:solidFill>
                  <a:srgbClr val="002060"/>
                </a:solidFill>
                <a:latin typeface="Arial" charset="0"/>
              </a:rPr>
              <a:t>ESENTE DA CEMENTO</a:t>
            </a:r>
          </a:p>
          <a:p>
            <a:pPr marL="285750" indent="-285750">
              <a:buFontTx/>
              <a:buChar char="-"/>
              <a:defRPr/>
            </a:pPr>
            <a:r>
              <a:rPr lang="it-IT" sz="1800" dirty="0">
                <a:solidFill>
                  <a:srgbClr val="002060"/>
                </a:solidFill>
                <a:latin typeface="Arial" charset="0"/>
              </a:rPr>
              <a:t>RESISTENTE ANCHE A SPINTA NEGATIVA </a:t>
            </a:r>
            <a:r>
              <a:rPr lang="it-IT" sz="1600" dirty="0">
                <a:solidFill>
                  <a:srgbClr val="002060"/>
                </a:solidFill>
                <a:latin typeface="Arial" charset="0"/>
              </a:rPr>
              <a:t>(strutture interrate)</a:t>
            </a:r>
          </a:p>
        </p:txBody>
      </p:sp>
      <p:pic>
        <p:nvPicPr>
          <p:cNvPr id="12" name="Picture 4"/>
          <p:cNvPicPr>
            <a:picLocks noChangeAspect="1" noChangeArrowheads="1"/>
          </p:cNvPicPr>
          <p:nvPr/>
        </p:nvPicPr>
        <p:blipFill rotWithShape="1">
          <a:blip r:embed="rId2"/>
          <a:srcRect l="2512" t="2147" r="3511" b="12630"/>
          <a:stretch/>
        </p:blipFill>
        <p:spPr bwMode="auto">
          <a:xfrm>
            <a:off x="4795838" y="331788"/>
            <a:ext cx="3521075" cy="3192462"/>
          </a:xfrm>
          <a:prstGeom prst="rect">
            <a:avLst/>
          </a:prstGeom>
          <a:ln>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3" name="Stella a 10 punte 12"/>
          <p:cNvSpPr/>
          <p:nvPr/>
        </p:nvSpPr>
        <p:spPr>
          <a:xfrm rot="20183417">
            <a:off x="574263" y="807775"/>
            <a:ext cx="1403566" cy="1315195"/>
          </a:xfrm>
          <a:prstGeom prst="star10">
            <a:avLst/>
          </a:prstGeom>
        </p:spPr>
        <p:style>
          <a:lnRef idx="0">
            <a:schemeClr val="accent2"/>
          </a:lnRef>
          <a:fillRef idx="3">
            <a:schemeClr val="accent2"/>
          </a:fillRef>
          <a:effectRef idx="3">
            <a:schemeClr val="accent2"/>
          </a:effectRef>
          <a:fontRef idx="minor">
            <a:schemeClr val="lt1"/>
          </a:fontRef>
        </p:style>
        <p:txBody>
          <a:bodyPr anchor="ctr"/>
          <a:lstStyle/>
          <a:p>
            <a:pPr>
              <a:defRPr/>
            </a:pPr>
            <a:r>
              <a:rPr lang="it-IT" sz="2800" dirty="0">
                <a:latin typeface="HelveticaNeueLT W1G 97 BlkCn" pitchFamily="34" charset="0"/>
              </a:rPr>
              <a:t>NEW</a:t>
            </a:r>
          </a:p>
        </p:txBody>
      </p:sp>
      <p:pic>
        <p:nvPicPr>
          <p:cNvPr id="14" name="Picture 3" descr="L:\AREA MAPEI\Mapei VALTELLINA\Bandera Davide\RESTORATION LINE\PRODOTTI\Linea Mape-Antique\Immagini\DSV-160128-MAPEANTIQUE_ECO_PROTECTION\LOW RES\MAPEANTIQUE_ECO_PROTECTION-DSV-160128-0642.jpg"/>
          <p:cNvPicPr>
            <a:picLocks noChangeAspect="1" noChangeArrowheads="1"/>
          </p:cNvPicPr>
          <p:nvPr/>
        </p:nvPicPr>
        <p:blipFill rotWithShape="1">
          <a:blip r:embed="rId3"/>
          <a:srcRect l="6565" t="4031" r="22520" b="8490"/>
          <a:stretch/>
        </p:blipFill>
        <p:spPr bwMode="auto">
          <a:xfrm>
            <a:off x="5251450" y="3727450"/>
            <a:ext cx="2609850" cy="2860675"/>
          </a:xfrm>
          <a:prstGeom prst="rect">
            <a:avLst/>
          </a:prstGeom>
          <a:ln>
            <a:solidFill>
              <a:schemeClr val="tx2"/>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187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468313" y="1773239"/>
            <a:ext cx="8229600" cy="2447872"/>
          </a:xfrm>
        </p:spPr>
        <p:txBody>
          <a:bodyPr/>
          <a:lstStyle/>
          <a:p>
            <a:pPr marL="0" indent="0" eaLnBrk="1" hangingPunct="1">
              <a:lnSpc>
                <a:spcPct val="90000"/>
              </a:lnSpc>
              <a:spcBef>
                <a:spcPct val="50000"/>
              </a:spcBef>
              <a:buNone/>
              <a:defRPr/>
            </a:pPr>
            <a:r>
              <a:rPr lang="en-GB" altLang="it-IT" sz="2800" b="1" i="1" dirty="0">
                <a:solidFill>
                  <a:srgbClr val="000099"/>
                </a:solidFill>
                <a:latin typeface="Arial"/>
                <a:ea typeface="ＭＳ Ｐゴシック" pitchFamily="1" charset="-128"/>
                <a:cs typeface="+mj-cs"/>
              </a:rPr>
              <a:t>Through numerous and complex chemical analyses the diagnosis is used to evaluate the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degradation state of the materials</a:t>
            </a:r>
            <a:r>
              <a:rPr lang="en-GB" altLang="it-IT" sz="2800" b="1" i="1" dirty="0">
                <a:solidFill>
                  <a:srgbClr val="000099"/>
                </a:solidFill>
                <a:latin typeface="Arial"/>
                <a:ea typeface="ＭＳ Ｐゴシック" pitchFamily="1" charset="-128"/>
                <a:cs typeface="+mj-cs"/>
              </a:rPr>
              <a:t> and to define its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causes</a:t>
            </a:r>
            <a:r>
              <a:rPr lang="en-GB" altLang="it-IT" sz="2800" b="1" i="1" dirty="0">
                <a:solidFill>
                  <a:srgbClr val="000099"/>
                </a:solidFill>
                <a:latin typeface="Arial"/>
                <a:ea typeface="ＭＳ Ｐゴシック" pitchFamily="1" charset="-128"/>
                <a:cs typeface="+mj-cs"/>
              </a:rPr>
              <a:t>, in order to allow the restorers to act on the origin of the </a:t>
            </a:r>
            <a:r>
              <a:rPr lang="en-GB" altLang="it-IT" sz="2800" b="1" i="1" dirty="0" smtClean="0">
                <a:solidFill>
                  <a:srgbClr val="000099"/>
                </a:solidFill>
                <a:latin typeface="Arial"/>
                <a:ea typeface="ＭＳ Ｐゴシック" pitchFamily="1" charset="-128"/>
                <a:cs typeface="+mj-cs"/>
              </a:rPr>
              <a:t>phenomenon</a:t>
            </a:r>
            <a:endParaRPr lang="en-GB" altLang="it-IT" sz="2800" b="1" i="1" dirty="0">
              <a:solidFill>
                <a:srgbClr val="000099"/>
              </a:solidFill>
              <a:latin typeface="Arial"/>
              <a:ea typeface="ＭＳ Ｐゴシック" pitchFamily="1" charset="-128"/>
              <a:cs typeface="+mj-cs"/>
            </a:endParaRPr>
          </a:p>
        </p:txBody>
      </p:sp>
      <p:sp>
        <p:nvSpPr>
          <p:cNvPr id="6" name="Text Box 3"/>
          <p:cNvSpPr txBox="1">
            <a:spLocks noChangeArrowheads="1"/>
          </p:cNvSpPr>
          <p:nvPr/>
        </p:nvSpPr>
        <p:spPr bwMode="auto">
          <a:xfrm>
            <a:off x="250825" y="503238"/>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defPPr>
              <a:defRPr lang="it-IT"/>
            </a:defPPr>
            <a:lvl1pPr marL="187325" algn="l">
              <a:lnSpc>
                <a:spcPct val="90000"/>
              </a:lnSpc>
              <a:spcBef>
                <a:spcPct val="50000"/>
              </a:spcBef>
              <a:tabLst>
                <a:tab pos="900113" algn="l"/>
                <a:tab pos="1255713" algn="l"/>
              </a:tabLst>
              <a:defRPr sz="3600" b="1" i="1">
                <a:solidFill>
                  <a:srgbClr val="FF6600"/>
                </a:solidFill>
                <a:effectLst>
                  <a:outerShdw blurRad="38100" dist="38100" dir="2700000" algn="tl">
                    <a:srgbClr val="000000"/>
                  </a:outerShdw>
                </a:effectLst>
              </a:defRPr>
            </a:lvl1pPr>
          </a:lstStyle>
          <a:p>
            <a:r>
              <a:rPr lang="it-IT" dirty="0" smtClean="0"/>
              <a:t>2.	DIAGNOSTIC </a:t>
            </a:r>
            <a:r>
              <a:rPr lang="it-IT" dirty="0"/>
              <a:t>INVESTIGATIONS</a:t>
            </a:r>
          </a:p>
        </p:txBody>
      </p:sp>
    </p:spTree>
    <p:extLst>
      <p:ext uri="{BB962C8B-B14F-4D97-AF65-F5344CB8AC3E}">
        <p14:creationId xmlns:p14="http://schemas.microsoft.com/office/powerpoint/2010/main" val="37707744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descr="C:\Users\davide.bandera\Desktop\Matera\Selezione Ecolastic\MapeAntiqueEco-DSV-160906-1233.jpg"/>
          <p:cNvPicPr>
            <a:picLocks noChangeAspect="1" noChangeArrowheads="1"/>
          </p:cNvPicPr>
          <p:nvPr/>
        </p:nvPicPr>
        <p:blipFill>
          <a:blip r:embed="rId2">
            <a:extLst>
              <a:ext uri="{28A0092B-C50C-407E-A947-70E740481C1C}">
                <a14:useLocalDpi xmlns:a14="http://schemas.microsoft.com/office/drawing/2010/main" val="0"/>
              </a:ext>
            </a:extLst>
          </a:blip>
          <a:srcRect l="5930" r="5574"/>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53787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C:\Users\davide.bandera\Desktop\Matera\Selezione Ecolastic\MapeAntiqueEco-DSV-160906-1140.jpg"/>
          <p:cNvPicPr>
            <a:picLocks noChangeAspect="1" noChangeArrowheads="1"/>
          </p:cNvPicPr>
          <p:nvPr/>
        </p:nvPicPr>
        <p:blipFill>
          <a:blip r:embed="rId2">
            <a:extLst>
              <a:ext uri="{28A0092B-C50C-407E-A947-70E740481C1C}">
                <a14:useLocalDpi xmlns:a14="http://schemas.microsoft.com/office/drawing/2010/main" val="0"/>
              </a:ext>
            </a:extLst>
          </a:blip>
          <a:srcRect r="10884"/>
          <a:stretch>
            <a:fillRect/>
          </a:stretch>
        </p:blipFill>
        <p:spPr bwMode="auto">
          <a:xfrm>
            <a:off x="0" y="28575"/>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66643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davide.bandera\Desktop\Matera\Selezione Ecolastic\MapeAntiqueEco-DSV-160906-0724.jpg"/>
          <p:cNvPicPr>
            <a:picLocks noChangeAspect="1" noChangeArrowheads="1"/>
          </p:cNvPicPr>
          <p:nvPr/>
        </p:nvPicPr>
        <p:blipFill>
          <a:blip r:embed="rId2">
            <a:extLst>
              <a:ext uri="{28A0092B-C50C-407E-A947-70E740481C1C}">
                <a14:useLocalDpi xmlns:a14="http://schemas.microsoft.com/office/drawing/2010/main" val="0"/>
              </a:ext>
            </a:extLst>
          </a:blip>
          <a:srcRect t="13322" b="21870"/>
          <a:stretch>
            <a:fillRect/>
          </a:stretch>
        </p:blipFill>
        <p:spPr bwMode="auto">
          <a:xfrm>
            <a:off x="1049338" y="47625"/>
            <a:ext cx="704532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75767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Users\davide.bandera\Desktop\Matera\Selezione Ecolastic\MapeAntiqueEco-DSV-160906-1308.jpg"/>
          <p:cNvPicPr>
            <a:picLocks noChangeAspect="1" noChangeArrowheads="1"/>
          </p:cNvPicPr>
          <p:nvPr/>
        </p:nvPicPr>
        <p:blipFill>
          <a:blip r:embed="rId2">
            <a:extLst>
              <a:ext uri="{28A0092B-C50C-407E-A947-70E740481C1C}">
                <a14:useLocalDpi xmlns:a14="http://schemas.microsoft.com/office/drawing/2010/main" val="0"/>
              </a:ext>
            </a:extLst>
          </a:blip>
          <a:srcRect r="10941"/>
          <a:stretch>
            <a:fillRect/>
          </a:stretch>
        </p:blipFill>
        <p:spPr bwMode="auto">
          <a:xfrm>
            <a:off x="-17463" y="0"/>
            <a:ext cx="916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81019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Users\davide.bandera\Pictures\Fontana - CAPO DI PONTE in VAL CAMONICA (BS)\AMBRA CO.RE\IMG_1298 (Medium).JPG"/>
          <p:cNvPicPr>
            <a:picLocks noChangeAspect="1" noChangeArrowheads="1"/>
          </p:cNvPicPr>
          <p:nvPr/>
        </p:nvPicPr>
        <p:blipFill>
          <a:blip r:embed="rId2">
            <a:extLst>
              <a:ext uri="{28A0092B-C50C-407E-A947-70E740481C1C}">
                <a14:useLocalDpi xmlns:a14="http://schemas.microsoft.com/office/drawing/2010/main" val="0"/>
              </a:ext>
            </a:extLst>
          </a:blip>
          <a:srcRect l="9422"/>
          <a:stretch>
            <a:fillRect/>
          </a:stretch>
        </p:blipFill>
        <p:spPr bwMode="auto">
          <a:xfrm>
            <a:off x="4643438" y="2133600"/>
            <a:ext cx="43449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3" descr="C:\Users\davide.bandera\Pictures\Fontana - CAPO DI PONTE in VAL CAMONICA (BS)\AMBRA CO.RE\IMG_1261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43195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64953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VID-20160610-WA0013.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5246996" y="530113"/>
            <a:ext cx="3444875"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salad\Desktop\Cupola  prima.jpg"/>
          <p:cNvPicPr>
            <a:picLocks noChangeAspect="1" noChangeArrowheads="1"/>
          </p:cNvPicPr>
          <p:nvPr/>
        </p:nvPicPr>
        <p:blipFill>
          <a:blip r:embed="rId4">
            <a:extLst>
              <a:ext uri="{28A0092B-C50C-407E-A947-70E740481C1C}">
                <a14:useLocalDpi xmlns:a14="http://schemas.microsoft.com/office/drawing/2010/main" val="0"/>
              </a:ext>
            </a:extLst>
          </a:blip>
          <a:srcRect l="6236" t="3857"/>
          <a:stretch>
            <a:fillRect/>
          </a:stretch>
        </p:blipFill>
        <p:spPr bwMode="auto">
          <a:xfrm>
            <a:off x="394845" y="530113"/>
            <a:ext cx="432117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salad\Documents\Documenti Sala\PRODOTTI\IMMAGINI\Mape-Antique ECOLASTIC\IMG-20160610-WA0009.jpg"/>
          <p:cNvPicPr>
            <a:picLocks noChangeAspect="1" noChangeArrowheads="1"/>
          </p:cNvPicPr>
          <p:nvPr/>
        </p:nvPicPr>
        <p:blipFill>
          <a:blip r:embed="rId5">
            <a:extLst>
              <a:ext uri="{28A0092B-C50C-407E-A947-70E740481C1C}">
                <a14:useLocalDpi xmlns:a14="http://schemas.microsoft.com/office/drawing/2010/main" val="0"/>
              </a:ext>
            </a:extLst>
          </a:blip>
          <a:srcRect l="17557" t="4105" r="18182" b="14809"/>
          <a:stretch>
            <a:fillRect/>
          </a:stretch>
        </p:blipFill>
        <p:spPr bwMode="auto">
          <a:xfrm>
            <a:off x="411404" y="3482863"/>
            <a:ext cx="4321175" cy="286543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6" name="CasellaDiTesto 5"/>
          <p:cNvSpPr txBox="1">
            <a:spLocks noChangeArrowheads="1"/>
          </p:cNvSpPr>
          <p:nvPr/>
        </p:nvSpPr>
        <p:spPr bwMode="auto">
          <a:xfrm>
            <a:off x="466282" y="644413"/>
            <a:ext cx="1296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it-IT" altLang="it-IT"/>
              <a:t>PRIMA</a:t>
            </a:r>
          </a:p>
        </p:txBody>
      </p:sp>
      <p:sp>
        <p:nvSpPr>
          <p:cNvPr id="7" name="CasellaDiTesto 6"/>
          <p:cNvSpPr txBox="1">
            <a:spLocks noChangeArrowheads="1"/>
          </p:cNvSpPr>
          <p:nvPr/>
        </p:nvSpPr>
        <p:spPr bwMode="auto">
          <a:xfrm>
            <a:off x="471729" y="3554300"/>
            <a:ext cx="1296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it-IT" altLang="it-IT"/>
              <a:t>DOPO</a:t>
            </a:r>
          </a:p>
        </p:txBody>
      </p:sp>
    </p:spTree>
    <p:extLst>
      <p:ext uri="{BB962C8B-B14F-4D97-AF65-F5344CB8AC3E}">
        <p14:creationId xmlns:p14="http://schemas.microsoft.com/office/powerpoint/2010/main" val="1528677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
                </p:tgtEl>
              </p:cMediaNode>
            </p:video>
          </p:childTnLst>
        </p:cTn>
      </p:par>
    </p:tnLst>
    <p:bldLst>
      <p:bldP spid="6" grpId="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4" descr="C:\Users\salad\Documents\Documenti Sala\PRODOTTI\IMMAGINI\Mape-Antique ECOLASTIC\IMG-20160610-WA0010.jpg"/>
          <p:cNvPicPr>
            <a:picLocks noChangeAspect="1" noChangeArrowheads="1"/>
          </p:cNvPicPr>
          <p:nvPr/>
        </p:nvPicPr>
        <p:blipFill>
          <a:blip r:embed="rId2">
            <a:extLst>
              <a:ext uri="{28A0092B-C50C-407E-A947-70E740481C1C}">
                <a14:useLocalDpi xmlns:a14="http://schemas.microsoft.com/office/drawing/2010/main" val="0"/>
              </a:ext>
            </a:extLst>
          </a:blip>
          <a:srcRect l="9528" t="73" r="4550" b="-73"/>
          <a:stretch>
            <a:fillRect/>
          </a:stretch>
        </p:blipFill>
        <p:spPr bwMode="auto">
          <a:xfrm>
            <a:off x="61913" y="531655"/>
            <a:ext cx="8999537" cy="5891213"/>
          </a:xfrm>
          <a:prstGeom prst="rect">
            <a:avLst/>
          </a:prstGeom>
          <a:noFill/>
          <a:ln w="254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547580" y="1761212"/>
            <a:ext cx="6120850" cy="3093154"/>
          </a:xfrm>
          <a:prstGeom prst="rect">
            <a:avLst/>
          </a:prstGeom>
          <a:solidFill>
            <a:schemeClr val="bg1">
              <a:alpha val="85000"/>
            </a:schemeClr>
          </a:solidFill>
        </p:spPr>
        <p:txBody>
          <a:bodyPr wrap="square">
            <a:spAutoFit/>
          </a:bodyPr>
          <a:lstStyle/>
          <a:p>
            <a:pPr>
              <a:spcAft>
                <a:spcPts val="300"/>
              </a:spcAft>
              <a:defRPr/>
            </a:pPr>
            <a:r>
              <a:rPr lang="it-IT" sz="2000" b="1" dirty="0" smtClean="0">
                <a:solidFill>
                  <a:schemeClr val="accent6"/>
                </a:solidFill>
              </a:rPr>
              <a:t>TWO-COMPONENT COATING</a:t>
            </a:r>
          </a:p>
          <a:p>
            <a:pPr>
              <a:spcAft>
                <a:spcPts val="300"/>
              </a:spcAft>
              <a:defRPr/>
            </a:pPr>
            <a:r>
              <a:rPr lang="it-IT" sz="2000" b="1" dirty="0" smtClean="0">
                <a:solidFill>
                  <a:schemeClr val="accent6"/>
                </a:solidFill>
              </a:rPr>
              <a:t>ELASTIC</a:t>
            </a:r>
          </a:p>
          <a:p>
            <a:pPr>
              <a:spcAft>
                <a:spcPts val="300"/>
              </a:spcAft>
              <a:defRPr/>
            </a:pPr>
            <a:r>
              <a:rPr lang="it-IT" sz="2000" b="1" dirty="0" smtClean="0">
                <a:solidFill>
                  <a:schemeClr val="accent6"/>
                </a:solidFill>
              </a:rPr>
              <a:t>LIME BASED</a:t>
            </a:r>
          </a:p>
          <a:p>
            <a:pPr>
              <a:spcAft>
                <a:spcPts val="300"/>
              </a:spcAft>
              <a:defRPr/>
            </a:pPr>
            <a:r>
              <a:rPr lang="it-IT" sz="2000" b="1" dirty="0" smtClean="0">
                <a:solidFill>
                  <a:schemeClr val="accent6"/>
                </a:solidFill>
              </a:rPr>
              <a:t>CEMENT-FREE</a:t>
            </a:r>
          </a:p>
          <a:p>
            <a:pPr>
              <a:spcAft>
                <a:spcPts val="300"/>
              </a:spcAft>
              <a:defRPr/>
            </a:pPr>
            <a:r>
              <a:rPr lang="it-IT" sz="2000" b="1" dirty="0">
                <a:solidFill>
                  <a:schemeClr val="accent6"/>
                </a:solidFill>
              </a:rPr>
              <a:t>SALT-RESISTANT</a:t>
            </a:r>
          </a:p>
          <a:p>
            <a:pPr>
              <a:spcAft>
                <a:spcPts val="300"/>
              </a:spcAft>
              <a:defRPr/>
            </a:pPr>
            <a:r>
              <a:rPr lang="it-IT" sz="2000" b="1" dirty="0">
                <a:solidFill>
                  <a:schemeClr val="accent6"/>
                </a:solidFill>
              </a:rPr>
              <a:t>UV-RESISTANT</a:t>
            </a:r>
          </a:p>
          <a:p>
            <a:pPr>
              <a:spcAft>
                <a:spcPts val="300"/>
              </a:spcAft>
              <a:defRPr/>
            </a:pPr>
            <a:r>
              <a:rPr lang="it-IT" sz="2000" b="1" dirty="0" smtClean="0">
                <a:solidFill>
                  <a:schemeClr val="accent6"/>
                </a:solidFill>
              </a:rPr>
              <a:t>FOR WATERPROOFING AND PROTECTING CONSTRUCTION ELEMENTS, INCLUDING          IN LISTED BUILDINGS</a:t>
            </a:r>
          </a:p>
        </p:txBody>
      </p:sp>
    </p:spTree>
    <p:extLst>
      <p:ext uri="{BB962C8B-B14F-4D97-AF65-F5344CB8AC3E}">
        <p14:creationId xmlns:p14="http://schemas.microsoft.com/office/powerpoint/2010/main" val="72285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Immagine 1" descr="DSC_3114.jpg"/>
          <p:cNvPicPr>
            <a:picLocks noChangeAspect="1"/>
          </p:cNvPicPr>
          <p:nvPr/>
        </p:nvPicPr>
        <p:blipFill>
          <a:blip r:embed="rId2">
            <a:extLst>
              <a:ext uri="{28A0092B-C50C-407E-A947-70E740481C1C}">
                <a14:useLocalDpi xmlns:a14="http://schemas.microsoft.com/office/drawing/2010/main" val="0"/>
              </a:ext>
            </a:extLst>
          </a:blip>
          <a:srcRect l="6216" r="508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DUCA DEGLI ABRUZZI COMPLEX – BARI  ( ITALY )</a:t>
            </a:r>
            <a:endParaRPr lang="it-IT" altLang="it-IT" sz="1800" b="1" i="1" dirty="0"/>
          </a:p>
        </p:txBody>
      </p:sp>
    </p:spTree>
    <p:extLst>
      <p:ext uri="{BB962C8B-B14F-4D97-AF65-F5344CB8AC3E}">
        <p14:creationId xmlns:p14="http://schemas.microsoft.com/office/powerpoint/2010/main" val="233189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C:\Documents and Settings\davide.bandera\Documenti\Immagini\Campanile della chiesa - SAN PIERO A GRADO (PI)\Immagini\54 d.tif"/>
          <p:cNvPicPr>
            <a:picLocks noChangeAspect="1" noChangeArrowheads="1"/>
          </p:cNvPicPr>
          <p:nvPr/>
        </p:nvPicPr>
        <p:blipFill>
          <a:blip r:embed="rId2">
            <a:extLst>
              <a:ext uri="{28A0092B-C50C-407E-A947-70E740481C1C}">
                <a14:useLocalDpi xmlns:a14="http://schemas.microsoft.com/office/drawing/2010/main" val="0"/>
              </a:ext>
            </a:extLst>
          </a:blip>
          <a:srcRect l="1038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a:solidFill>
                  <a:srgbClr val="000000"/>
                </a:solidFill>
              </a:rPr>
              <a:t>SAN PIERO A GRADO </a:t>
            </a:r>
            <a:r>
              <a:rPr lang="it-IT" altLang="it-IT" sz="1800" b="1" i="1" dirty="0" smtClean="0">
                <a:solidFill>
                  <a:srgbClr val="000000"/>
                </a:solidFill>
              </a:rPr>
              <a:t>– PISA ( ITALY )</a:t>
            </a:r>
            <a:endParaRPr lang="it-IT" altLang="it-IT" sz="1800" b="1" i="1" dirty="0">
              <a:solidFill>
                <a:srgbClr val="000000"/>
              </a:solidFill>
            </a:endParaRPr>
          </a:p>
        </p:txBody>
      </p:sp>
    </p:spTree>
    <p:extLst>
      <p:ext uri="{BB962C8B-B14F-4D97-AF65-F5344CB8AC3E}">
        <p14:creationId xmlns:p14="http://schemas.microsoft.com/office/powerpoint/2010/main" val="3953522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oto x Ferrara (4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CAROVANA PALACE – HIGH SCHOOL – PISA  ( ITALY )</a:t>
            </a:r>
            <a:endParaRPr lang="it-IT" altLang="it-IT" sz="1800" b="1" i="1" dirty="0"/>
          </a:p>
        </p:txBody>
      </p:sp>
    </p:spTree>
    <p:extLst>
      <p:ext uri="{BB962C8B-B14F-4D97-AF65-F5344CB8AC3E}">
        <p14:creationId xmlns:p14="http://schemas.microsoft.com/office/powerpoint/2010/main" val="164634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C:\Users\ufficiotecnico\Desktop\DSC_9322.jpg"/>
          <p:cNvPicPr>
            <a:picLocks noChangeAspect="1" noChangeArrowheads="1"/>
          </p:cNvPicPr>
          <p:nvPr/>
        </p:nvPicPr>
        <p:blipFill>
          <a:blip r:embed="rId3"/>
          <a:srcRect/>
          <a:stretch>
            <a:fillRect/>
          </a:stretch>
        </p:blipFill>
        <p:spPr bwMode="auto">
          <a:xfrm>
            <a:off x="1054100" y="836613"/>
            <a:ext cx="6985000" cy="5230812"/>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5695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Immagine 1" descr="_MG_0953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PETRUZZELLI THEATRE – BARI  ( ITALY )</a:t>
            </a:r>
            <a:endParaRPr lang="it-IT" altLang="it-IT" sz="1800" b="1" i="1" dirty="0"/>
          </a:p>
        </p:txBody>
      </p:sp>
    </p:spTree>
    <p:extLst>
      <p:ext uri="{BB962C8B-B14F-4D97-AF65-F5344CB8AC3E}">
        <p14:creationId xmlns:p14="http://schemas.microsoft.com/office/powerpoint/2010/main" val="428643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0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DOMUS AUREA – ROME ( ITALY )</a:t>
            </a:r>
            <a:endParaRPr lang="it-IT" altLang="it-IT" sz="1800" b="1" i="1" dirty="0"/>
          </a:p>
        </p:txBody>
      </p:sp>
    </p:spTree>
    <p:extLst>
      <p:ext uri="{BB962C8B-B14F-4D97-AF65-F5344CB8AC3E}">
        <p14:creationId xmlns:p14="http://schemas.microsoft.com/office/powerpoint/2010/main" val="733869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c.chong\Desktop\cynthia work folder\GrandPrix\POSTER GRAND PRIX\PUBLIC PLACES\Angioino Castle - Copertino - Italy_R.jpg"/>
          <p:cNvPicPr>
            <a:picLocks noChangeAspect="1" noChangeArrowheads="1"/>
          </p:cNvPicPr>
          <p:nvPr/>
        </p:nvPicPr>
        <p:blipFill rotWithShape="1">
          <a:blip r:embed="rId2">
            <a:extLst>
              <a:ext uri="{28A0092B-C50C-407E-A947-70E740481C1C}">
                <a14:useLocalDpi xmlns:a14="http://schemas.microsoft.com/office/drawing/2010/main" val="0"/>
              </a:ext>
            </a:extLst>
          </a:blip>
          <a:srcRect t="7958" b="-8381"/>
          <a:stretch/>
        </p:blipFill>
        <p:spPr bwMode="auto">
          <a:xfrm>
            <a:off x="35496" y="0"/>
            <a:ext cx="9108504" cy="74824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sz="1800" b="1" i="1" dirty="0" smtClean="0"/>
              <a:t>ANGIOINO CASTLE – COPERTINO ( ITALY )</a:t>
            </a:r>
            <a:endParaRPr lang="it-IT" altLang="it-IT" sz="1800" b="1" i="1" dirty="0"/>
          </a:p>
        </p:txBody>
      </p:sp>
    </p:spTree>
    <p:extLst>
      <p:ext uri="{BB962C8B-B14F-4D97-AF65-F5344CB8AC3E}">
        <p14:creationId xmlns:p14="http://schemas.microsoft.com/office/powerpoint/2010/main" val="16155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61" r="12140"/>
          <a:stretch/>
        </p:blipFill>
        <p:spPr bwMode="auto">
          <a:xfrm>
            <a:off x="0" y="-377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SALINAS ARCHAEOLOCICAL MUSEUM </a:t>
            </a:r>
            <a:br>
              <a:rPr lang="it-IT" sz="1800" b="1" i="1" dirty="0" smtClean="0"/>
            </a:br>
            <a:r>
              <a:rPr lang="it-IT" sz="1800" b="1" i="1" dirty="0" smtClean="0"/>
              <a:t>PALERMO ( ITALY )</a:t>
            </a:r>
            <a:endParaRPr lang="it-IT" sz="1800" b="1" i="1" dirty="0"/>
          </a:p>
        </p:txBody>
      </p:sp>
    </p:spTree>
    <p:extLst>
      <p:ext uri="{BB962C8B-B14F-4D97-AF65-F5344CB8AC3E}">
        <p14:creationId xmlns:p14="http://schemas.microsoft.com/office/powerpoint/2010/main" val="425806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chong\Desktop\cynthia work folder\GrandPrix\POSTER GRAND PRIX\PUBLIC PLACES\Peggy Guggenheim - Venice - Italy_R.jpg"/>
          <p:cNvPicPr>
            <a:picLocks noChangeAspect="1" noChangeArrowheads="1"/>
          </p:cNvPicPr>
          <p:nvPr/>
        </p:nvPicPr>
        <p:blipFill rotWithShape="1">
          <a:blip r:embed="rId2">
            <a:extLst>
              <a:ext uri="{28A0092B-C50C-407E-A947-70E740481C1C}">
                <a14:useLocalDpi xmlns:a14="http://schemas.microsoft.com/office/drawing/2010/main" val="0"/>
              </a:ext>
            </a:extLst>
          </a:blip>
          <a:srcRect t="7574" b="7192"/>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sz="1800" b="1" i="1" dirty="0" smtClean="0"/>
              <a:t>PEGGY GUGGENHEIM MUSEUM – VENICE ( ITALY )</a:t>
            </a:r>
            <a:endParaRPr lang="it-IT" altLang="it-IT" sz="1800" b="1" i="1" dirty="0"/>
          </a:p>
        </p:txBody>
      </p:sp>
    </p:spTree>
    <p:extLst>
      <p:ext uri="{BB962C8B-B14F-4D97-AF65-F5344CB8AC3E}">
        <p14:creationId xmlns:p14="http://schemas.microsoft.com/office/powerpoint/2010/main" val="13164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253" b="407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BARD FORTRESS – AOSTA ( ITALY )</a:t>
            </a:r>
            <a:endParaRPr lang="it-IT" sz="1800" b="1" i="1" dirty="0"/>
          </a:p>
        </p:txBody>
      </p:sp>
    </p:spTree>
    <p:extLst>
      <p:ext uri="{BB962C8B-B14F-4D97-AF65-F5344CB8AC3E}">
        <p14:creationId xmlns:p14="http://schemas.microsoft.com/office/powerpoint/2010/main" val="26250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460375"/>
            <a:ext cx="5840413" cy="593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84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465138"/>
            <a:ext cx="5783263"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26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516" y="0"/>
            <a:ext cx="6696930" cy="685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PALAZZO VECCHIO (</a:t>
            </a:r>
            <a:r>
              <a:rPr lang="it-IT" sz="1800" b="1" i="1" dirty="0" err="1" smtClean="0"/>
              <a:t>rear</a:t>
            </a:r>
            <a:r>
              <a:rPr lang="it-IT" sz="1800" b="1" i="1" dirty="0" smtClean="0"/>
              <a:t> </a:t>
            </a:r>
            <a:r>
              <a:rPr lang="it-IT" sz="1800" b="1" i="1" dirty="0" err="1" smtClean="0"/>
              <a:t>facade</a:t>
            </a:r>
            <a:r>
              <a:rPr lang="it-IT" sz="1800" b="1" i="1" dirty="0" smtClean="0"/>
              <a:t>)</a:t>
            </a:r>
            <a:br>
              <a:rPr lang="it-IT" sz="1800" b="1" i="1" dirty="0" smtClean="0"/>
            </a:br>
            <a:r>
              <a:rPr lang="it-IT" sz="1800" b="1" i="1" dirty="0" smtClean="0"/>
              <a:t>FLORENCE ( ITALY )</a:t>
            </a:r>
            <a:endParaRPr lang="it-IT" sz="1800" b="1" i="1" dirty="0"/>
          </a:p>
        </p:txBody>
      </p:sp>
    </p:spTree>
    <p:extLst>
      <p:ext uri="{BB962C8B-B14F-4D97-AF65-F5344CB8AC3E}">
        <p14:creationId xmlns:p14="http://schemas.microsoft.com/office/powerpoint/2010/main" val="36042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9" r="28053"/>
          <a:stretch/>
        </p:blipFill>
        <p:spPr bwMode="auto">
          <a:xfrm>
            <a:off x="0" y="16702"/>
            <a:ext cx="9144000" cy="684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PORTA BOZZOLO VILLA – CASALZUIGNO ( ITALY )</a:t>
            </a:r>
            <a:endParaRPr lang="it-IT" sz="1800" b="1" i="1" dirty="0"/>
          </a:p>
        </p:txBody>
      </p:sp>
    </p:spTree>
    <p:extLst>
      <p:ext uri="{BB962C8B-B14F-4D97-AF65-F5344CB8AC3E}">
        <p14:creationId xmlns:p14="http://schemas.microsoft.com/office/powerpoint/2010/main" val="294564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2"/>
          <p:cNvPicPr>
            <a:picLocks noChangeAspect="1" noChangeArrowheads="1"/>
          </p:cNvPicPr>
          <p:nvPr/>
        </p:nvPicPr>
        <p:blipFill>
          <a:blip r:embed="rId2"/>
          <a:srcRect/>
          <a:stretch>
            <a:fillRect/>
          </a:stretch>
        </p:blipFill>
        <p:spPr bwMode="auto">
          <a:xfrm>
            <a:off x="1065213" y="1047750"/>
            <a:ext cx="6989762" cy="4691063"/>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0967691"/>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98" t="-178" r="9534" b="17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590931"/>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87325" eaLnBrk="1" hangingPunct="1">
              <a:lnSpc>
                <a:spcPct val="90000"/>
              </a:lnSpc>
              <a:spcBef>
                <a:spcPct val="50000"/>
              </a:spcBef>
              <a:tabLst>
                <a:tab pos="1168400" algn="l"/>
              </a:tabLst>
              <a:defRPr/>
            </a:pPr>
            <a:r>
              <a:rPr lang="it-IT" sz="1800" b="1" i="1" dirty="0" smtClean="0"/>
              <a:t>PASSION ORATORY</a:t>
            </a:r>
            <a:br>
              <a:rPr lang="it-IT" sz="1800" b="1" i="1" dirty="0" smtClean="0"/>
            </a:br>
            <a:r>
              <a:rPr lang="it-IT" sz="1800" b="1" i="1" dirty="0" smtClean="0"/>
              <a:t>S</a:t>
            </a:r>
            <a:r>
              <a:rPr lang="it-IT" sz="1800" b="1" i="1" dirty="0"/>
              <a:t>. AMBROGIO </a:t>
            </a:r>
            <a:r>
              <a:rPr lang="it-IT" sz="1800" b="1" i="1" dirty="0" smtClean="0"/>
              <a:t> BASILICA – MILANO</a:t>
            </a:r>
            <a:r>
              <a:rPr lang="it-IT" sz="1800" b="1" i="1" dirty="0"/>
              <a:t>  </a:t>
            </a:r>
            <a:r>
              <a:rPr lang="it-IT" sz="1800" b="1" i="1" dirty="0" smtClean="0"/>
              <a:t>( </a:t>
            </a:r>
            <a:r>
              <a:rPr lang="it-IT" altLang="it-IT" sz="1800" b="1" i="1" dirty="0" smtClean="0"/>
              <a:t>ITALY )</a:t>
            </a:r>
            <a:endParaRPr lang="it-IT" altLang="it-IT" sz="1800" b="1" i="1" dirty="0"/>
          </a:p>
        </p:txBody>
      </p:sp>
    </p:spTree>
    <p:extLst>
      <p:ext uri="{BB962C8B-B14F-4D97-AF65-F5344CB8AC3E}">
        <p14:creationId xmlns:p14="http://schemas.microsoft.com/office/powerpoint/2010/main" val="39712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18" r="541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485900" y="6018213"/>
            <a:ext cx="6162675" cy="3416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87325" eaLnBrk="1" hangingPunct="1">
              <a:lnSpc>
                <a:spcPct val="90000"/>
              </a:lnSpc>
              <a:spcBef>
                <a:spcPct val="50000"/>
              </a:spcBef>
              <a:tabLst>
                <a:tab pos="1168400" algn="l"/>
              </a:tabLst>
              <a:defRPr/>
            </a:pPr>
            <a:r>
              <a:rPr lang="it-IT" sz="1800" b="1" i="1" dirty="0" smtClean="0"/>
              <a:t>VILLA REALE</a:t>
            </a:r>
            <a:r>
              <a:rPr lang="it-IT" sz="1800" b="1" i="1" dirty="0"/>
              <a:t> </a:t>
            </a:r>
            <a:r>
              <a:rPr lang="it-IT" sz="1800" b="1" i="1" dirty="0" smtClean="0"/>
              <a:t>– MILANO</a:t>
            </a:r>
            <a:r>
              <a:rPr lang="it-IT" sz="1800" b="1" i="1" dirty="0"/>
              <a:t>  </a:t>
            </a:r>
            <a:r>
              <a:rPr lang="it-IT" sz="1800" b="1" i="1" dirty="0" smtClean="0"/>
              <a:t>( </a:t>
            </a:r>
            <a:r>
              <a:rPr lang="it-IT" altLang="it-IT" sz="1800" b="1" i="1" dirty="0" smtClean="0"/>
              <a:t>ITALY )</a:t>
            </a:r>
            <a:endParaRPr lang="it-IT" altLang="it-IT" sz="1800" b="1" i="1" dirty="0"/>
          </a:p>
        </p:txBody>
      </p:sp>
    </p:spTree>
    <p:extLst>
      <p:ext uri="{BB962C8B-B14F-4D97-AF65-F5344CB8AC3E}">
        <p14:creationId xmlns:p14="http://schemas.microsoft.com/office/powerpoint/2010/main" val="26986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 t="3091" r="-149" b="9837"/>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BASILICA OF ST. FRANCIS – ASSISI ( ITALY )</a:t>
            </a:r>
            <a:endParaRPr lang="it-IT" sz="1800" b="1" i="1" dirty="0"/>
          </a:p>
        </p:txBody>
      </p:sp>
    </p:spTree>
    <p:extLst>
      <p:ext uri="{BB962C8B-B14F-4D97-AF65-F5344CB8AC3E}">
        <p14:creationId xmlns:p14="http://schemas.microsoft.com/office/powerpoint/2010/main" val="138427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706"/>
          <a:stretch/>
        </p:blipFill>
        <p:spPr bwMode="auto">
          <a:xfrm>
            <a:off x="0" y="1118313"/>
            <a:ext cx="1475656" cy="371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149"/>
          <a:stretch/>
        </p:blipFill>
        <p:spPr bwMode="auto">
          <a:xfrm>
            <a:off x="1484627" y="1124744"/>
            <a:ext cx="7552693" cy="3710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CARLO BRIDGE – PRAGA  ( CZECH REPUBLIC )</a:t>
            </a:r>
            <a:endParaRPr lang="it-IT" sz="1800" b="1" i="1" dirty="0"/>
          </a:p>
        </p:txBody>
      </p:sp>
    </p:spTree>
    <p:extLst>
      <p:ext uri="{BB962C8B-B14F-4D97-AF65-F5344CB8AC3E}">
        <p14:creationId xmlns:p14="http://schemas.microsoft.com/office/powerpoint/2010/main" val="20421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01_REFERENZE\02_REFERENZE_consociate\CROAZIA\2016\Mapei Croatia GP2016 - Hotel Life Palace Šibenik\Hotel Life Palace\Life Palace_00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4997" b="10654"/>
          <a:stretch/>
        </p:blipFill>
        <p:spPr bwMode="auto">
          <a:xfrm>
            <a:off x="85346" y="92698"/>
            <a:ext cx="9023159" cy="6765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sz="1800" b="1" i="1" dirty="0" smtClean="0"/>
              <a:t>LIFE </a:t>
            </a:r>
            <a:r>
              <a:rPr lang="it-IT" sz="1800" b="1" i="1" dirty="0"/>
              <a:t>PALACE HOTEL, </a:t>
            </a:r>
            <a:r>
              <a:rPr lang="it-IT" sz="1800" b="1" i="1" dirty="0" smtClean="0"/>
              <a:t>SIBENIK ( CROATIA )</a:t>
            </a:r>
            <a:endParaRPr lang="it-IT" altLang="it-IT" sz="1800" b="1" i="1" dirty="0"/>
          </a:p>
        </p:txBody>
      </p:sp>
    </p:spTree>
    <p:extLst>
      <p:ext uri="{BB962C8B-B14F-4D97-AF65-F5344CB8AC3E}">
        <p14:creationId xmlns:p14="http://schemas.microsoft.com/office/powerpoint/2010/main" val="39916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c.chong\Desktop\cynthia work folder\GrandPrix\POSTER GRAND PRIX\TOURISM &amp; WELLNESS\Clay Village - Porumbacu de Sus -  Roma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sz="1800" b="1" i="1" dirty="0" smtClean="0"/>
              <a:t>CLAY CASTLE – SIBIU ( ROMANIA )</a:t>
            </a:r>
            <a:endParaRPr lang="it-IT" altLang="it-IT" sz="1800" b="1" i="1" dirty="0"/>
          </a:p>
        </p:txBody>
      </p:sp>
    </p:spTree>
    <p:extLst>
      <p:ext uri="{BB962C8B-B14F-4D97-AF65-F5344CB8AC3E}">
        <p14:creationId xmlns:p14="http://schemas.microsoft.com/office/powerpoint/2010/main" val="6254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Z:\01_REFERENZE\02_REFERENZE_consociate\ROMANIA\2016\1. Clay Castle from the Valley of Fairies\Photos\FINAL\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9403"/>
          <a:stretch/>
        </p:blipFill>
        <p:spPr bwMode="auto">
          <a:xfrm>
            <a:off x="-5463" y="0"/>
            <a:ext cx="9149463"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sz="1800" b="1" i="1" dirty="0" smtClean="0"/>
              <a:t>CLAY CASTLE – SIBIU ( ROMANIA )</a:t>
            </a:r>
            <a:endParaRPr lang="it-IT" altLang="it-IT" sz="1800" b="1" i="1" dirty="0"/>
          </a:p>
        </p:txBody>
      </p:sp>
    </p:spTree>
    <p:extLst>
      <p:ext uri="{BB962C8B-B14F-4D97-AF65-F5344CB8AC3E}">
        <p14:creationId xmlns:p14="http://schemas.microsoft.com/office/powerpoint/2010/main" val="269462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50" y="-4130"/>
            <a:ext cx="7921100" cy="688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JESUIT FATHERS MONASTERY </a:t>
            </a:r>
            <a:br>
              <a:rPr lang="it-IT" sz="1800" b="1" i="1" dirty="0" smtClean="0"/>
            </a:br>
            <a:r>
              <a:rPr lang="it-IT" sz="1800" b="1" i="1" dirty="0" smtClean="0"/>
              <a:t>STARA WEIS ( POLAND )</a:t>
            </a:r>
            <a:endParaRPr lang="it-IT" sz="1800" b="1" i="1" dirty="0"/>
          </a:p>
        </p:txBody>
      </p:sp>
    </p:spTree>
    <p:extLst>
      <p:ext uri="{BB962C8B-B14F-4D97-AF65-F5344CB8AC3E}">
        <p14:creationId xmlns:p14="http://schemas.microsoft.com/office/powerpoint/2010/main" val="359126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35" y="0"/>
            <a:ext cx="668469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CAEN CASTLE – CAEN ( FRANCE )</a:t>
            </a:r>
            <a:endParaRPr lang="it-IT" sz="1800" b="1" i="1" dirty="0"/>
          </a:p>
        </p:txBody>
      </p:sp>
    </p:spTree>
    <p:extLst>
      <p:ext uri="{BB962C8B-B14F-4D97-AF65-F5344CB8AC3E}">
        <p14:creationId xmlns:p14="http://schemas.microsoft.com/office/powerpoint/2010/main" val="11521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2"/>
          <p:cNvSpPr txBox="1">
            <a:spLocks noChangeArrowheads="1"/>
          </p:cNvSpPr>
          <p:nvPr/>
        </p:nvSpPr>
        <p:spPr bwMode="auto">
          <a:xfrm>
            <a:off x="311150" y="1628775"/>
            <a:ext cx="84963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eaLnBrk="0" fontAlgn="base" hangingPunct="0">
              <a:spcBef>
                <a:spcPct val="0"/>
              </a:spcBef>
              <a:spcAft>
                <a:spcPct val="0"/>
              </a:spcAft>
              <a:defRPr sz="4000">
                <a:solidFill>
                  <a:schemeClr val="tx1"/>
                </a:solidFill>
                <a:latin typeface="Arial" pitchFamily="34" charset="0"/>
              </a:defRPr>
            </a:lvl6pPr>
            <a:lvl7pPr marL="2971800" indent="-228600" eaLnBrk="0" fontAlgn="base" hangingPunct="0">
              <a:spcBef>
                <a:spcPct val="0"/>
              </a:spcBef>
              <a:spcAft>
                <a:spcPct val="0"/>
              </a:spcAft>
              <a:defRPr sz="4000">
                <a:solidFill>
                  <a:schemeClr val="tx1"/>
                </a:solidFill>
                <a:latin typeface="Arial" pitchFamily="34" charset="0"/>
              </a:defRPr>
            </a:lvl7pPr>
            <a:lvl8pPr marL="3429000" indent="-228600" eaLnBrk="0" fontAlgn="base" hangingPunct="0">
              <a:spcBef>
                <a:spcPct val="0"/>
              </a:spcBef>
              <a:spcAft>
                <a:spcPct val="0"/>
              </a:spcAft>
              <a:defRPr sz="4000">
                <a:solidFill>
                  <a:schemeClr val="tx1"/>
                </a:solidFill>
                <a:latin typeface="Arial" pitchFamily="34" charset="0"/>
              </a:defRPr>
            </a:lvl8pPr>
            <a:lvl9pPr marL="3886200" indent="-228600" eaLnBrk="0" fontAlgn="base" hangingPunct="0">
              <a:spcBef>
                <a:spcPct val="0"/>
              </a:spcBef>
              <a:spcAft>
                <a:spcPct val="0"/>
              </a:spcAft>
              <a:defRPr sz="4000">
                <a:solidFill>
                  <a:schemeClr val="tx1"/>
                </a:solidFill>
                <a:latin typeface="Arial" pitchFamily="34" charset="0"/>
              </a:defRPr>
            </a:lvl9pPr>
          </a:lstStyle>
          <a:p>
            <a:pPr>
              <a:defRPr/>
            </a:pPr>
            <a:r>
              <a:rPr lang="it-IT" sz="4800" b="1" i="1" dirty="0" smtClean="0">
                <a:solidFill>
                  <a:srgbClr val="0070C0"/>
                </a:solidFill>
                <a:effectLst>
                  <a:outerShdw blurRad="38100" dist="38100" dir="2700000" algn="tl">
                    <a:srgbClr val="000000">
                      <a:alpha val="43137"/>
                    </a:srgbClr>
                  </a:outerShdw>
                </a:effectLst>
                <a:latin typeface="Arial Narrow" pitchFamily="34" charset="0"/>
              </a:rPr>
              <a:t>   THANK YOU FOR                    YOUR ATTENTION</a:t>
            </a:r>
            <a:endParaRPr lang="it-IT" sz="4800" b="1" i="1" dirty="0">
              <a:solidFill>
                <a:srgbClr val="0070C0"/>
              </a:solidFill>
              <a:effectLst>
                <a:outerShdw blurRad="38100" dist="38100" dir="2700000" algn="tl">
                  <a:srgbClr val="000000">
                    <a:alpha val="43137"/>
                  </a:srgbClr>
                </a:outerShdw>
              </a:effectLst>
              <a:latin typeface="Arial Narrow" pitchFamily="34" charset="0"/>
            </a:endParaRPr>
          </a:p>
        </p:txBody>
      </p:sp>
      <p:sp>
        <p:nvSpPr>
          <p:cNvPr id="3" name="Rectangle 6"/>
          <p:cNvSpPr>
            <a:spLocks noChangeArrowheads="1"/>
          </p:cNvSpPr>
          <p:nvPr/>
        </p:nvSpPr>
        <p:spPr bwMode="auto">
          <a:xfrm>
            <a:off x="2300178" y="5531891"/>
            <a:ext cx="45366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it-IT" b="1" i="1" dirty="0" smtClean="0">
                <a:solidFill>
                  <a:srgbClr val="7F7F7F"/>
                </a:solidFill>
                <a:latin typeface="Arial Narrow" pitchFamily="34" charset="0"/>
              </a:rPr>
              <a:t>Archt. </a:t>
            </a:r>
            <a:r>
              <a:rPr lang="en-US" altLang="it-IT" b="1" i="1" dirty="0">
                <a:solidFill>
                  <a:srgbClr val="7F7F7F"/>
                </a:solidFill>
                <a:latin typeface="Arial Narrow" pitchFamily="34" charset="0"/>
              </a:rPr>
              <a:t>Davide Bandera</a:t>
            </a:r>
            <a:br>
              <a:rPr lang="en-US" altLang="it-IT" b="1" i="1" dirty="0">
                <a:solidFill>
                  <a:srgbClr val="7F7F7F"/>
                </a:solidFill>
                <a:latin typeface="Arial Narrow" pitchFamily="34" charset="0"/>
              </a:rPr>
            </a:br>
            <a:r>
              <a:rPr lang="en-US" altLang="it-IT" sz="2000" b="1" i="1" dirty="0" smtClean="0">
                <a:solidFill>
                  <a:srgbClr val="7F7F7F"/>
                </a:solidFill>
                <a:latin typeface="Arial Narrow" pitchFamily="34" charset="0"/>
              </a:rPr>
              <a:t>Mobile +39 335 1303126</a:t>
            </a:r>
          </a:p>
          <a:p>
            <a:r>
              <a:rPr lang="en-US" altLang="it-IT" sz="2000" b="1" i="1" dirty="0" smtClean="0">
                <a:solidFill>
                  <a:srgbClr val="7F7F7F"/>
                </a:solidFill>
                <a:latin typeface="Arial Narrow" pitchFamily="34" charset="0"/>
              </a:rPr>
              <a:t>d.bandera@mapei.it</a:t>
            </a:r>
            <a:endParaRPr lang="en-US" altLang="it-IT" sz="2000" b="1" i="1" dirty="0">
              <a:solidFill>
                <a:srgbClr val="7F7F7F"/>
              </a:solidFill>
              <a:latin typeface="Arial Narrow" pitchFamily="34" charset="0"/>
            </a:endParaRPr>
          </a:p>
        </p:txBody>
      </p:sp>
    </p:spTree>
    <p:extLst>
      <p:ext uri="{BB962C8B-B14F-4D97-AF65-F5344CB8AC3E}">
        <p14:creationId xmlns:p14="http://schemas.microsoft.com/office/powerpoint/2010/main" val="343776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a:srcRect l="16136" t="15720" r="13409" b="25378"/>
          <a:stretch>
            <a:fillRect/>
          </a:stretch>
        </p:blipFill>
        <p:spPr bwMode="auto">
          <a:xfrm>
            <a:off x="1058863" y="1058863"/>
            <a:ext cx="6996112" cy="4679950"/>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4593382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a:srcRect l="17728" t="7269" r="16818" b="35600"/>
          <a:stretch>
            <a:fillRect/>
          </a:stretch>
        </p:blipFill>
        <p:spPr bwMode="auto">
          <a:xfrm>
            <a:off x="1079500" y="946150"/>
            <a:ext cx="6985000" cy="4879975"/>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3454151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l="7047" t="6818" r="4924" b="10701"/>
          <a:stretch>
            <a:fillRect/>
          </a:stretch>
        </p:blipFill>
        <p:spPr bwMode="auto">
          <a:xfrm>
            <a:off x="971550" y="1111250"/>
            <a:ext cx="7200900" cy="5399088"/>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9166054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l="11971" t="29735" r="12804" b="33052"/>
          <a:stretch>
            <a:fillRect/>
          </a:stretch>
        </p:blipFill>
        <p:spPr bwMode="auto">
          <a:xfrm>
            <a:off x="149225" y="1484313"/>
            <a:ext cx="8718550" cy="3721100"/>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214388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628868" y="1480141"/>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marL="261938" indent="-261938" eaLnBrk="0" hangingPunct="0">
              <a:defRPr sz="2000" b="1">
                <a:solidFill>
                  <a:schemeClr val="tx1"/>
                </a:solidFill>
                <a:latin typeface="Arial" pitchFamily="34" charset="0"/>
                <a:cs typeface="Arial" pitchFamily="34" charset="0"/>
              </a:defRPr>
            </a:lvl1pPr>
            <a:lvl2pPr marL="742950" indent="-285750" eaLnBrk="0" hangingPunct="0">
              <a:defRPr sz="2000" b="1">
                <a:solidFill>
                  <a:schemeClr val="tx1"/>
                </a:solidFill>
                <a:latin typeface="Arial" pitchFamily="34" charset="0"/>
                <a:cs typeface="Arial" pitchFamily="34" charset="0"/>
              </a:defRPr>
            </a:lvl2pPr>
            <a:lvl3pPr marL="1143000" indent="-228600" eaLnBrk="0" hangingPunct="0">
              <a:defRPr sz="2000" b="1">
                <a:solidFill>
                  <a:schemeClr val="tx1"/>
                </a:solidFill>
                <a:latin typeface="Arial" pitchFamily="34" charset="0"/>
                <a:cs typeface="Arial" pitchFamily="34" charset="0"/>
              </a:defRPr>
            </a:lvl3pPr>
            <a:lvl4pPr marL="1600200" indent="-228600" eaLnBrk="0" hangingPunct="0">
              <a:defRPr sz="2000" b="1">
                <a:solidFill>
                  <a:schemeClr val="tx1"/>
                </a:solidFill>
                <a:latin typeface="Arial" pitchFamily="34" charset="0"/>
                <a:cs typeface="Arial" pitchFamily="34" charset="0"/>
              </a:defRPr>
            </a:lvl4pPr>
            <a:lvl5pPr marL="2057400" indent="-228600" eaLnBrk="0" hangingPunct="0">
              <a:defRPr sz="2000" b="1">
                <a:solidFill>
                  <a:schemeClr val="tx1"/>
                </a:solidFill>
                <a:latin typeface="Arial" pitchFamily="34" charset="0"/>
                <a:cs typeface="Arial" pitchFamily="34" charset="0"/>
              </a:defRPr>
            </a:lvl5pPr>
            <a:lvl6pPr marL="2514600" indent="-228600" algn="ctr" eaLnBrk="0" fontAlgn="base" hangingPunct="0">
              <a:spcBef>
                <a:spcPct val="20000"/>
              </a:spcBef>
              <a:spcAft>
                <a:spcPct val="0"/>
              </a:spcAft>
              <a:defRPr sz="2000" b="1">
                <a:solidFill>
                  <a:schemeClr val="tx1"/>
                </a:solidFill>
                <a:latin typeface="Arial" pitchFamily="34" charset="0"/>
                <a:cs typeface="Arial" pitchFamily="34" charset="0"/>
              </a:defRPr>
            </a:lvl6pPr>
            <a:lvl7pPr marL="2971800" indent="-228600" algn="ctr" eaLnBrk="0" fontAlgn="base" hangingPunct="0">
              <a:spcBef>
                <a:spcPct val="20000"/>
              </a:spcBef>
              <a:spcAft>
                <a:spcPct val="0"/>
              </a:spcAft>
              <a:defRPr sz="2000" b="1">
                <a:solidFill>
                  <a:schemeClr val="tx1"/>
                </a:solidFill>
                <a:latin typeface="Arial" pitchFamily="34" charset="0"/>
                <a:cs typeface="Arial" pitchFamily="34" charset="0"/>
              </a:defRPr>
            </a:lvl7pPr>
            <a:lvl8pPr marL="3429000" indent="-228600" algn="ctr" eaLnBrk="0" fontAlgn="base" hangingPunct="0">
              <a:spcBef>
                <a:spcPct val="20000"/>
              </a:spcBef>
              <a:spcAft>
                <a:spcPct val="0"/>
              </a:spcAft>
              <a:defRPr sz="2000" b="1">
                <a:solidFill>
                  <a:schemeClr val="tx1"/>
                </a:solidFill>
                <a:latin typeface="Arial" pitchFamily="34" charset="0"/>
                <a:cs typeface="Arial" pitchFamily="34" charset="0"/>
              </a:defRPr>
            </a:lvl8pPr>
            <a:lvl9pPr marL="3886200" indent="-228600" algn="ctr" eaLnBrk="0" fontAlgn="base" hangingPunct="0">
              <a:spcBef>
                <a:spcPct val="20000"/>
              </a:spcBef>
              <a:spcAft>
                <a:spcPct val="0"/>
              </a:spcAft>
              <a:defRPr sz="2000" b="1">
                <a:solidFill>
                  <a:schemeClr val="tx1"/>
                </a:solidFill>
                <a:latin typeface="Arial" pitchFamily="34" charset="0"/>
                <a:cs typeface="Arial" pitchFamily="34" charset="0"/>
              </a:defRPr>
            </a:lvl9pPr>
          </a:lstStyle>
          <a:p>
            <a:pPr marL="0" indent="0" algn="l" eaLnBrk="1" hangingPunct="1">
              <a:spcBef>
                <a:spcPct val="50000"/>
              </a:spcBef>
              <a:defRPr/>
            </a:pPr>
            <a:r>
              <a:rPr lang="en-US" sz="2800" i="1" kern="0" dirty="0" smtClean="0">
                <a:solidFill>
                  <a:srgbClr val="000099"/>
                </a:solidFill>
                <a:latin typeface="Arial"/>
                <a:ea typeface="ＭＳ Ｐゴシック" pitchFamily="1" charset="-128"/>
                <a:cs typeface="+mj-cs"/>
              </a:rPr>
              <a:t>To </a:t>
            </a:r>
            <a:r>
              <a:rPr lang="en-US" sz="2800" i="1" kern="0" dirty="0">
                <a:solidFill>
                  <a:srgbClr val="000099"/>
                </a:solidFill>
                <a:latin typeface="Arial"/>
                <a:ea typeface="ＭＳ Ｐゴシック" pitchFamily="1" charset="-128"/>
                <a:cs typeface="+mj-cs"/>
              </a:rPr>
              <a:t>solve </a:t>
            </a:r>
            <a:r>
              <a:rPr lang="en-US" sz="2800" i="1" kern="0" dirty="0" smtClean="0">
                <a:solidFill>
                  <a:srgbClr val="000099"/>
                </a:solidFill>
                <a:latin typeface="Arial"/>
                <a:ea typeface="ＭＳ Ｐゴシック" pitchFamily="1" charset="-128"/>
                <a:cs typeface="+mj-cs"/>
              </a:rPr>
              <a:t>the problems </a:t>
            </a:r>
            <a:r>
              <a:rPr lang="en-US" sz="2800" i="1" kern="0" dirty="0">
                <a:solidFill>
                  <a:srgbClr val="000099"/>
                </a:solidFill>
                <a:latin typeface="Arial"/>
                <a:ea typeface="ＭＳ Ｐゴシック" pitchFamily="1" charset="-128"/>
                <a:cs typeface="+mj-cs"/>
              </a:rPr>
              <a:t>that affect a </a:t>
            </a:r>
            <a:r>
              <a:rPr lang="en-US" sz="2800" i="1" kern="0" dirty="0" smtClean="0">
                <a:solidFill>
                  <a:srgbClr val="000099"/>
                </a:solidFill>
                <a:latin typeface="Arial"/>
                <a:ea typeface="ＭＳ Ｐゴシック" pitchFamily="1" charset="-128"/>
                <a:cs typeface="+mj-cs"/>
              </a:rPr>
              <a:t>historical building and </a:t>
            </a:r>
            <a:r>
              <a:rPr lang="en-US" sz="2800" i="1" kern="0" dirty="0">
                <a:solidFill>
                  <a:srgbClr val="000099"/>
                </a:solidFill>
                <a:latin typeface="Arial"/>
                <a:ea typeface="ＭＳ Ｐゴシック" pitchFamily="1" charset="-128"/>
                <a:cs typeface="+mj-cs"/>
              </a:rPr>
              <a:t>to address properly the remedial </a:t>
            </a:r>
            <a:r>
              <a:rPr lang="en-US" sz="2800" i="1" kern="0" dirty="0" smtClean="0">
                <a:solidFill>
                  <a:srgbClr val="000099"/>
                </a:solidFill>
                <a:latin typeface="Arial"/>
                <a:ea typeface="ＭＳ Ｐゴシック" pitchFamily="1" charset="-128"/>
                <a:cs typeface="+mj-cs"/>
              </a:rPr>
              <a:t>action </a:t>
            </a:r>
            <a:r>
              <a:rPr lang="en-US" sz="2800" i="1" kern="0" dirty="0">
                <a:solidFill>
                  <a:srgbClr val="000099"/>
                </a:solidFill>
                <a:latin typeface="Arial"/>
                <a:ea typeface="ＭＳ Ｐゴシック" pitchFamily="1" charset="-128"/>
                <a:cs typeface="+mj-cs"/>
              </a:rPr>
              <a:t>it is necessary </a:t>
            </a:r>
            <a:r>
              <a:rPr lang="en-US" sz="2800" i="1" kern="0" dirty="0" smtClean="0">
                <a:solidFill>
                  <a:srgbClr val="000099"/>
                </a:solidFill>
                <a:latin typeface="Arial"/>
                <a:ea typeface="ＭＳ Ｐゴシック" pitchFamily="1" charset="-128"/>
                <a:cs typeface="+mj-cs"/>
              </a:rPr>
              <a:t>to carry out: </a:t>
            </a:r>
            <a:endParaRPr lang="en-GB" altLang="it-IT" sz="2800" i="1" kern="0" dirty="0">
              <a:solidFill>
                <a:srgbClr val="000099"/>
              </a:solidFill>
              <a:latin typeface="Arial"/>
              <a:ea typeface="ＭＳ Ｐゴシック" pitchFamily="1" charset="-128"/>
              <a:cs typeface="+mj-cs"/>
            </a:endParaRPr>
          </a:p>
        </p:txBody>
      </p:sp>
      <p:sp>
        <p:nvSpPr>
          <p:cNvPr id="9" name="Rectangle 2"/>
          <p:cNvSpPr txBox="1">
            <a:spLocks noChangeArrowheads="1"/>
          </p:cNvSpPr>
          <p:nvPr/>
        </p:nvSpPr>
        <p:spPr bwMode="auto">
          <a:xfrm>
            <a:off x="683460" y="3284980"/>
            <a:ext cx="8137130" cy="208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MS PGothic" pitchFamily="34" charset="-128"/>
              </a:defRPr>
            </a:lvl6pPr>
            <a:lvl7pPr marL="914400" algn="ctr" rtl="0" fontAlgn="base">
              <a:spcBef>
                <a:spcPct val="0"/>
              </a:spcBef>
              <a:spcAft>
                <a:spcPct val="0"/>
              </a:spcAft>
              <a:defRPr sz="4400">
                <a:solidFill>
                  <a:schemeClr val="tx2"/>
                </a:solidFill>
                <a:latin typeface="Arial" charset="0"/>
                <a:ea typeface="MS PGothic" pitchFamily="34" charset="-128"/>
              </a:defRPr>
            </a:lvl7pPr>
            <a:lvl8pPr marL="1371600" algn="ctr" rtl="0" fontAlgn="base">
              <a:spcBef>
                <a:spcPct val="0"/>
              </a:spcBef>
              <a:spcAft>
                <a:spcPct val="0"/>
              </a:spcAft>
              <a:defRPr sz="4400">
                <a:solidFill>
                  <a:schemeClr val="tx2"/>
                </a:solidFill>
                <a:latin typeface="Arial" charset="0"/>
                <a:ea typeface="MS PGothic" pitchFamily="34" charset="-128"/>
              </a:defRPr>
            </a:lvl8pPr>
            <a:lvl9pPr marL="1828800" algn="ctr" rtl="0" fontAlgn="base">
              <a:spcBef>
                <a:spcPct val="0"/>
              </a:spcBef>
              <a:spcAft>
                <a:spcPct val="0"/>
              </a:spcAft>
              <a:defRPr sz="4400">
                <a:solidFill>
                  <a:schemeClr val="tx2"/>
                </a:solidFill>
                <a:latin typeface="Arial" charset="0"/>
                <a:ea typeface="MS PGothic" pitchFamily="34" charset="-128"/>
              </a:defRPr>
            </a:lvl9pPr>
          </a:lstStyle>
          <a:p>
            <a:pPr algn="l" eaLnBrk="1" hangingPunct="1">
              <a:tabLst>
                <a:tab pos="266700" algn="l"/>
                <a:tab pos="450850" algn="l"/>
              </a:tabLst>
              <a:defRPr/>
            </a:pPr>
            <a:r>
              <a:rPr lang="it-IT" sz="2800" b="1" i="1" kern="0" dirty="0" smtClean="0">
                <a:solidFill>
                  <a:srgbClr val="000099"/>
                </a:solidFill>
                <a:effectLst>
                  <a:outerShdw blurRad="38100" dist="38100" dir="2700000" algn="tl">
                    <a:srgbClr val="C0C0C0"/>
                  </a:outerShdw>
                </a:effectLst>
                <a:latin typeface="Arial" panose="020B0604020202020204" pitchFamily="34" charset="0"/>
                <a:ea typeface="ＭＳ Ｐゴシック" pitchFamily="1" charset="-128"/>
                <a:cs typeface="Arial" panose="020B0604020202020204" pitchFamily="34" charset="0"/>
              </a:rPr>
              <a:t>1.	ANALYSIS</a:t>
            </a:r>
          </a:p>
          <a:p>
            <a:pPr algn="l" eaLnBrk="1" hangingPunct="1">
              <a:tabLst>
                <a:tab pos="266700" algn="l"/>
                <a:tab pos="450850" algn="l"/>
              </a:tabLst>
              <a:defRPr/>
            </a:pPr>
            <a:r>
              <a:rPr lang="it-IT" sz="2800" b="1" i="1" kern="0" dirty="0" smtClean="0">
                <a:solidFill>
                  <a:srgbClr val="000099"/>
                </a:solidFill>
                <a:effectLst>
                  <a:outerShdw blurRad="38100" dist="38100" dir="2700000" algn="tl">
                    <a:srgbClr val="C0C0C0"/>
                  </a:outerShdw>
                </a:effectLst>
                <a:latin typeface="Arial" panose="020B0604020202020204" pitchFamily="34" charset="0"/>
                <a:ea typeface="MS PGothic"/>
                <a:cs typeface="Arial" panose="020B0604020202020204" pitchFamily="34" charset="0"/>
              </a:rPr>
              <a:t>2.	DIAGNOSTIC INVESTIGATIONS</a:t>
            </a:r>
          </a:p>
          <a:p>
            <a:pPr algn="l" eaLnBrk="1" hangingPunct="1">
              <a:tabLst>
                <a:tab pos="266700" algn="l"/>
                <a:tab pos="450850" algn="l"/>
              </a:tabLst>
              <a:defRPr/>
            </a:pPr>
            <a:r>
              <a:rPr lang="it-IT" sz="2800" b="1" i="1" kern="0" dirty="0" smtClean="0">
                <a:solidFill>
                  <a:srgbClr val="000099"/>
                </a:solidFill>
                <a:effectLst>
                  <a:outerShdw blurRad="38100" dist="38100" dir="2700000" algn="tl">
                    <a:srgbClr val="C0C0C0"/>
                  </a:outerShdw>
                </a:effectLst>
                <a:latin typeface="Arial" panose="020B0604020202020204" pitchFamily="34" charset="0"/>
                <a:ea typeface="MS PGothic"/>
                <a:cs typeface="Arial" panose="020B0604020202020204" pitchFamily="34" charset="0"/>
              </a:rPr>
              <a:t>3.	CHOICE OF THE MATERIALS</a:t>
            </a:r>
          </a:p>
          <a:p>
            <a:pPr algn="l" eaLnBrk="1" hangingPunct="1">
              <a:tabLst>
                <a:tab pos="450850" algn="l"/>
              </a:tabLst>
              <a:defRPr/>
            </a:pPr>
            <a:r>
              <a:rPr lang="it-IT" sz="2800" b="1" i="1" kern="0" dirty="0" smtClean="0">
                <a:solidFill>
                  <a:srgbClr val="000099"/>
                </a:solidFill>
                <a:effectLst>
                  <a:outerShdw blurRad="38100" dist="38100" dir="2700000" algn="tl">
                    <a:srgbClr val="C0C0C0"/>
                  </a:outerShdw>
                </a:effectLst>
                <a:latin typeface="Arial" panose="020B0604020202020204" pitchFamily="34" charset="0"/>
                <a:ea typeface="MS PGothic"/>
                <a:cs typeface="Arial" panose="020B0604020202020204" pitchFamily="34" charset="0"/>
              </a:rPr>
              <a:t>4.	</a:t>
            </a:r>
            <a:r>
              <a:rPr lang="en-US" sz="2800" b="1" i="1" kern="0" dirty="0" smtClean="0">
                <a:solidFill>
                  <a:srgbClr val="000099"/>
                </a:solidFill>
                <a:effectLst>
                  <a:outerShdw blurRad="38100" dist="38100" dir="2700000" algn="tl">
                    <a:srgbClr val="C0C0C0"/>
                  </a:outerShdw>
                </a:effectLst>
                <a:latin typeface="Arial" panose="020B0604020202020204" pitchFamily="34" charset="0"/>
                <a:ea typeface="MS PGothic"/>
                <a:cs typeface="Arial" panose="020B0604020202020204" pitchFamily="34" charset="0"/>
              </a:rPr>
              <a:t>DEFINITION OF THE APPLICATION 	METHODOLOGIES</a:t>
            </a:r>
            <a:r>
              <a:rPr lang="it-IT" sz="2800" dirty="0" smtClean="0"/>
              <a:t> </a:t>
            </a:r>
            <a:endParaRPr lang="it-IT" sz="2800" b="1" i="1" kern="0" dirty="0">
              <a:solidFill>
                <a:srgbClr val="000099"/>
              </a:solidFill>
              <a:effectLst>
                <a:outerShdw blurRad="38100" dist="38100" dir="2700000" algn="tl">
                  <a:srgbClr val="C0C0C0"/>
                </a:outerShdw>
              </a:effectLst>
              <a:latin typeface="Arial" panose="020B0604020202020204" pitchFamily="34" charset="0"/>
              <a:ea typeface="MS PGothic"/>
              <a:cs typeface="Arial" panose="020B0604020202020204" pitchFamily="34" charset="0"/>
            </a:endParaRPr>
          </a:p>
        </p:txBody>
      </p:sp>
    </p:spTree>
    <p:extLst>
      <p:ext uri="{BB962C8B-B14F-4D97-AF65-F5344CB8AC3E}">
        <p14:creationId xmlns:p14="http://schemas.microsoft.com/office/powerpoint/2010/main" val="127972387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457200" y="2132472"/>
            <a:ext cx="8229600" cy="4205288"/>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spcBef>
                <a:spcPct val="50000"/>
              </a:spcBef>
              <a:buNone/>
            </a:pPr>
            <a:r>
              <a:rPr lang="en-GB" altLang="it-IT" sz="2800" b="1" i="1" dirty="0">
                <a:solidFill>
                  <a:srgbClr val="000099"/>
                </a:solidFill>
                <a:latin typeface="Arial"/>
                <a:ea typeface="ＭＳ Ｐゴシック" pitchFamily="1" charset="-128"/>
                <a:cs typeface="+mj-cs"/>
              </a:rPr>
              <a:t>It is a very important operation, since the materials chosen should be both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reversible</a:t>
            </a:r>
            <a:r>
              <a:rPr lang="en-GB" altLang="it-IT" sz="2800" b="1" i="1" dirty="0">
                <a:solidFill>
                  <a:srgbClr val="000099"/>
                </a:solidFill>
                <a:latin typeface="Arial"/>
                <a:ea typeface="ＭＳ Ｐゴシック" pitchFamily="1" charset="-128"/>
                <a:cs typeface="+mj-cs"/>
              </a:rPr>
              <a:t> and should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respect</a:t>
            </a:r>
            <a:r>
              <a:rPr lang="en-GB" altLang="it-IT" sz="2800" b="1" i="1" dirty="0">
                <a:solidFill>
                  <a:srgbClr val="000099"/>
                </a:solidFill>
                <a:latin typeface="Arial"/>
                <a:ea typeface="ＭＳ Ｐゴシック" pitchFamily="1" charset="-128"/>
                <a:cs typeface="+mj-cs"/>
              </a:rPr>
              <a:t> the historical building which is going to be restored. </a:t>
            </a:r>
          </a:p>
          <a:p>
            <a:pPr marL="0" indent="0" eaLnBrk="1" hangingPunct="1">
              <a:lnSpc>
                <a:spcPct val="90000"/>
              </a:lnSpc>
              <a:spcBef>
                <a:spcPct val="50000"/>
              </a:spcBef>
              <a:buNone/>
            </a:pPr>
            <a:r>
              <a:rPr lang="en-GB" altLang="it-IT" sz="2800" b="1" i="1" dirty="0" smtClean="0">
                <a:solidFill>
                  <a:srgbClr val="000099"/>
                </a:solidFill>
                <a:latin typeface="Arial"/>
                <a:ea typeface="ＭＳ Ｐゴシック" pitchFamily="1" charset="-128"/>
                <a:cs typeface="+mj-cs"/>
              </a:rPr>
              <a:t>In </a:t>
            </a:r>
            <a:r>
              <a:rPr lang="en-GB" altLang="it-IT" sz="2800" b="1" i="1" dirty="0">
                <a:solidFill>
                  <a:srgbClr val="000099"/>
                </a:solidFill>
                <a:latin typeface="Arial"/>
                <a:ea typeface="ＭＳ Ｐゴシック" pitchFamily="1" charset="-128"/>
                <a:cs typeface="+mj-cs"/>
              </a:rPr>
              <a:t>short, these should be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compatible</a:t>
            </a:r>
            <a:r>
              <a:rPr lang="en-GB" altLang="it-IT" sz="2800" b="1" i="1" dirty="0">
                <a:solidFill>
                  <a:srgbClr val="000099"/>
                </a:solidFill>
                <a:latin typeface="Arial"/>
                <a:ea typeface="ＭＳ Ｐゴシック" pitchFamily="1" charset="-128"/>
                <a:cs typeface="+mj-cs"/>
              </a:rPr>
              <a:t> with the original materials from a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chemical</a:t>
            </a:r>
            <a:r>
              <a:rPr lang="en-GB" altLang="it-IT" sz="2800" b="1" i="1" dirty="0">
                <a:solidFill>
                  <a:srgbClr val="000099"/>
                </a:solidFill>
                <a:latin typeface="Arial"/>
                <a:ea typeface="ＭＳ Ｐゴシック" pitchFamily="1" charset="-128"/>
                <a:cs typeface="+mj-cs"/>
              </a:rPr>
              <a:t>,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physical</a:t>
            </a:r>
            <a:r>
              <a:rPr lang="en-GB" altLang="it-IT" sz="2800" b="1" i="1" dirty="0">
                <a:solidFill>
                  <a:srgbClr val="000099"/>
                </a:solidFill>
                <a:latin typeface="Arial"/>
                <a:ea typeface="ＭＳ Ｐゴシック" pitchFamily="1" charset="-128"/>
                <a:cs typeface="+mj-cs"/>
              </a:rPr>
              <a:t>,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mechanical</a:t>
            </a:r>
            <a:r>
              <a:rPr lang="en-GB" altLang="it-IT" sz="2800" b="1" i="1" dirty="0">
                <a:solidFill>
                  <a:srgbClr val="000099"/>
                </a:solidFill>
                <a:latin typeface="Arial"/>
                <a:ea typeface="ＭＳ Ｐゴシック" pitchFamily="1" charset="-128"/>
                <a:cs typeface="+mj-cs"/>
              </a:rPr>
              <a:t> and an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elastic</a:t>
            </a:r>
            <a:r>
              <a:rPr lang="en-GB" altLang="it-IT" sz="2800" b="1" i="1" dirty="0">
                <a:solidFill>
                  <a:srgbClr val="000099"/>
                </a:solidFill>
                <a:latin typeface="Arial"/>
                <a:ea typeface="ＭＳ Ｐゴシック" pitchFamily="1" charset="-128"/>
                <a:cs typeface="+mj-cs"/>
              </a:rPr>
              <a:t> point of </a:t>
            </a:r>
            <a:r>
              <a:rPr lang="en-GB" altLang="it-IT" sz="2800" b="1" i="1" dirty="0" smtClean="0">
                <a:solidFill>
                  <a:srgbClr val="000099"/>
                </a:solidFill>
                <a:latin typeface="Arial"/>
                <a:ea typeface="ＭＳ Ｐゴシック" pitchFamily="1" charset="-128"/>
                <a:cs typeface="+mj-cs"/>
              </a:rPr>
              <a:t>view </a:t>
            </a:r>
            <a:endParaRPr lang="en-GB" altLang="it-IT" sz="2800" b="1" i="1" dirty="0">
              <a:solidFill>
                <a:srgbClr val="000099"/>
              </a:solidFill>
              <a:latin typeface="Arial"/>
              <a:ea typeface="ＭＳ Ｐゴシック" pitchFamily="1" charset="-128"/>
              <a:cs typeface="+mj-cs"/>
            </a:endParaRPr>
          </a:p>
        </p:txBody>
      </p:sp>
      <p:sp>
        <p:nvSpPr>
          <p:cNvPr id="4" name="Text Box 3"/>
          <p:cNvSpPr txBox="1">
            <a:spLocks noChangeArrowheads="1"/>
          </p:cNvSpPr>
          <p:nvPr/>
        </p:nvSpPr>
        <p:spPr bwMode="auto">
          <a:xfrm>
            <a:off x="250825" y="495300"/>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defPPr>
              <a:defRPr lang="it-IT"/>
            </a:defPPr>
            <a:lvl1pPr marL="187325" algn="l">
              <a:lnSpc>
                <a:spcPct val="90000"/>
              </a:lnSpc>
              <a:spcBef>
                <a:spcPct val="50000"/>
              </a:spcBef>
              <a:tabLst>
                <a:tab pos="900113" algn="l"/>
                <a:tab pos="1255713" algn="l"/>
              </a:tabLst>
              <a:defRPr sz="3600" b="1" i="1">
                <a:solidFill>
                  <a:srgbClr val="FF6600"/>
                </a:solidFill>
                <a:effectLst>
                  <a:outerShdw blurRad="38100" dist="38100" dir="2700000" algn="tl">
                    <a:srgbClr val="000000"/>
                  </a:outerShdw>
                </a:effectLst>
              </a:defRPr>
            </a:lvl1pPr>
          </a:lstStyle>
          <a:p>
            <a:r>
              <a:rPr lang="it-IT" dirty="0" smtClean="0"/>
              <a:t>3.	CHOICE </a:t>
            </a:r>
            <a:r>
              <a:rPr lang="it-IT" dirty="0"/>
              <a:t>OF MATERIALS</a:t>
            </a:r>
          </a:p>
        </p:txBody>
      </p:sp>
    </p:spTree>
    <p:extLst>
      <p:ext uri="{BB962C8B-B14F-4D97-AF65-F5344CB8AC3E}">
        <p14:creationId xmlns:p14="http://schemas.microsoft.com/office/powerpoint/2010/main" val="9382831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528638"/>
            <a:ext cx="6153150" cy="5800725"/>
          </a:xfrm>
          <a:prstGeom prst="rect">
            <a:avLst/>
          </a:prstGeom>
          <a:noFill/>
          <a:ln>
            <a:noFill/>
          </a:ln>
          <a:extLst>
            <a:ext uri="{909E8E84-426E-40DD-AFC4-6F175D3DCCD1}">
              <a14:hiddenFill xmlns:a14="http://schemas.microsoft.com/office/drawing/2010/main">
                <a:solidFill>
                  <a:srgbClr val="92856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60116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68313" y="1393562"/>
            <a:ext cx="8280268" cy="4987848"/>
          </a:xfrm>
        </p:spPr>
        <p:txBody>
          <a:bodyPr/>
          <a:lstStyle/>
          <a:p>
            <a:pPr marL="0" indent="0" eaLnBrk="1" hangingPunct="1">
              <a:lnSpc>
                <a:spcPct val="90000"/>
              </a:lnSpc>
              <a:spcBef>
                <a:spcPct val="50000"/>
              </a:spcBef>
              <a:buNone/>
            </a:pPr>
            <a:r>
              <a:rPr lang="it-IT" altLang="it-IT" sz="2800" b="1" i="1" dirty="0">
                <a:solidFill>
                  <a:srgbClr val="000099"/>
                </a:solidFill>
                <a:latin typeface="Arial"/>
                <a:ea typeface="ＭＳ Ｐゴシック" pitchFamily="1" charset="-128"/>
                <a:cs typeface="+mj-cs"/>
              </a:rPr>
              <a:t>Art. </a:t>
            </a:r>
            <a:r>
              <a:rPr lang="it-IT" altLang="it-IT" sz="2800" b="1" i="1" dirty="0" smtClean="0">
                <a:solidFill>
                  <a:srgbClr val="000099"/>
                </a:solidFill>
                <a:latin typeface="Arial"/>
                <a:ea typeface="ＭＳ Ｐゴシック" pitchFamily="1" charset="-128"/>
                <a:cs typeface="+mj-cs"/>
              </a:rPr>
              <a:t>3.9</a:t>
            </a:r>
            <a:br>
              <a:rPr lang="it-IT" altLang="it-IT" sz="2800" b="1" i="1" dirty="0" smtClean="0">
                <a:solidFill>
                  <a:srgbClr val="000099"/>
                </a:solidFill>
                <a:latin typeface="Arial"/>
                <a:ea typeface="ＭＳ Ｐゴシック" pitchFamily="1" charset="-128"/>
                <a:cs typeface="+mj-cs"/>
              </a:rPr>
            </a:br>
            <a:r>
              <a:rPr lang="it-IT" altLang="it-IT" sz="2800" b="1" i="1" dirty="0" err="1" smtClean="0">
                <a:solidFill>
                  <a:srgbClr val="000099"/>
                </a:solidFill>
                <a:latin typeface="Arial"/>
                <a:ea typeface="ＭＳ Ｐゴシック" pitchFamily="1" charset="-128"/>
                <a:cs typeface="+mj-cs"/>
              </a:rPr>
              <a:t>Where</a:t>
            </a:r>
            <a:r>
              <a:rPr lang="it-IT" altLang="it-IT" sz="2800" b="1" i="1" dirty="0" smtClean="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possible</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any</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measures</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adopted</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should</a:t>
            </a:r>
            <a:r>
              <a:rPr lang="it-IT" altLang="it-IT" sz="2800" b="1" i="1" dirty="0">
                <a:solidFill>
                  <a:srgbClr val="000099"/>
                </a:solidFill>
                <a:latin typeface="Arial"/>
                <a:ea typeface="ＭＳ Ｐゴシック" pitchFamily="1" charset="-128"/>
                <a:cs typeface="+mj-cs"/>
              </a:rPr>
              <a:t> be “</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reversible</a:t>
            </a:r>
            <a:r>
              <a:rPr lang="it-IT" altLang="it-IT" sz="2800" b="1" i="1" dirty="0">
                <a:solidFill>
                  <a:srgbClr val="000099"/>
                </a:solidFill>
                <a:latin typeface="Arial"/>
                <a:ea typeface="ＭＳ Ｐゴシック" pitchFamily="1" charset="-128"/>
                <a:cs typeface="+mj-cs"/>
              </a:rPr>
              <a:t>” so </a:t>
            </a:r>
            <a:r>
              <a:rPr lang="it-IT" altLang="it-IT" sz="2800" b="1" i="1" dirty="0" err="1">
                <a:solidFill>
                  <a:srgbClr val="000099"/>
                </a:solidFill>
                <a:latin typeface="Arial"/>
                <a:ea typeface="ＭＳ Ｐゴシック" pitchFamily="1" charset="-128"/>
                <a:cs typeface="+mj-cs"/>
              </a:rPr>
              <a:t>that</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they</a:t>
            </a:r>
            <a:r>
              <a:rPr lang="it-IT" altLang="it-IT" sz="2800" b="1" i="1" dirty="0">
                <a:solidFill>
                  <a:srgbClr val="000099"/>
                </a:solidFill>
                <a:latin typeface="Arial"/>
                <a:ea typeface="ＭＳ Ｐゴシック" pitchFamily="1" charset="-128"/>
                <a:cs typeface="+mj-cs"/>
              </a:rPr>
              <a:t> can be </a:t>
            </a:r>
            <a:r>
              <a:rPr lang="it-IT" altLang="it-IT" sz="2800" b="1" i="1" dirty="0" err="1">
                <a:solidFill>
                  <a:srgbClr val="000099"/>
                </a:solidFill>
                <a:latin typeface="Arial"/>
                <a:ea typeface="ＭＳ Ｐゴシック" pitchFamily="1" charset="-128"/>
                <a:cs typeface="+mj-cs"/>
              </a:rPr>
              <a:t>removed</a:t>
            </a:r>
            <a:r>
              <a:rPr lang="it-IT" altLang="it-IT" sz="2800" b="1" i="1" dirty="0">
                <a:solidFill>
                  <a:srgbClr val="000099"/>
                </a:solidFill>
                <a:latin typeface="Arial"/>
                <a:ea typeface="ＭＳ Ｐゴシック" pitchFamily="1" charset="-128"/>
                <a:cs typeface="+mj-cs"/>
              </a:rPr>
              <a:t> and </a:t>
            </a:r>
            <a:r>
              <a:rPr lang="it-IT" altLang="it-IT" sz="2800" b="1" i="1" dirty="0" err="1">
                <a:solidFill>
                  <a:srgbClr val="000099"/>
                </a:solidFill>
                <a:latin typeface="Arial"/>
                <a:ea typeface="ＭＳ Ｐゴシック" pitchFamily="1" charset="-128"/>
                <a:cs typeface="+mj-cs"/>
              </a:rPr>
              <a:t>replaced</a:t>
            </a:r>
            <a:r>
              <a:rPr lang="it-IT" altLang="it-IT" sz="2800" b="1" i="1" dirty="0">
                <a:solidFill>
                  <a:srgbClr val="000099"/>
                </a:solidFill>
                <a:latin typeface="Arial"/>
                <a:ea typeface="ＭＳ Ｐゴシック" pitchFamily="1" charset="-128"/>
                <a:cs typeface="+mj-cs"/>
              </a:rPr>
              <a:t> with more </a:t>
            </a:r>
            <a:r>
              <a:rPr lang="it-IT" altLang="it-IT" sz="2800" b="1" i="1" dirty="0" err="1">
                <a:solidFill>
                  <a:srgbClr val="000099"/>
                </a:solidFill>
                <a:latin typeface="Arial"/>
                <a:ea typeface="ＭＳ Ｐゴシック" pitchFamily="1" charset="-128"/>
                <a:cs typeface="+mj-cs"/>
              </a:rPr>
              <a:t>suitable</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measures</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when</a:t>
            </a:r>
            <a:r>
              <a:rPr lang="it-IT" altLang="it-IT" sz="2800" b="1" i="1" dirty="0">
                <a:solidFill>
                  <a:srgbClr val="000099"/>
                </a:solidFill>
                <a:latin typeface="Arial"/>
                <a:ea typeface="ＭＳ Ｐゴシック" pitchFamily="1" charset="-128"/>
                <a:cs typeface="+mj-cs"/>
              </a:rPr>
              <a:t> new </a:t>
            </a:r>
            <a:r>
              <a:rPr lang="it-IT" altLang="it-IT" sz="2800" b="1" i="1" dirty="0" err="1">
                <a:solidFill>
                  <a:srgbClr val="000099"/>
                </a:solidFill>
                <a:latin typeface="Arial"/>
                <a:ea typeface="ＭＳ Ｐゴシック" pitchFamily="1" charset="-128"/>
                <a:cs typeface="+mj-cs"/>
              </a:rPr>
              <a:t>knowledge</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is</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acquired</a:t>
            </a:r>
            <a:endParaRPr lang="it-IT" altLang="it-IT" sz="2800" b="1" i="1" dirty="0">
              <a:solidFill>
                <a:srgbClr val="000099"/>
              </a:solidFill>
              <a:latin typeface="Arial"/>
              <a:ea typeface="ＭＳ Ｐゴシック" pitchFamily="1" charset="-128"/>
              <a:cs typeface="+mj-cs"/>
            </a:endParaRPr>
          </a:p>
          <a:p>
            <a:pPr marL="0" indent="0" eaLnBrk="1" hangingPunct="1">
              <a:lnSpc>
                <a:spcPct val="90000"/>
              </a:lnSpc>
              <a:spcBef>
                <a:spcPct val="50000"/>
              </a:spcBef>
              <a:buNone/>
            </a:pPr>
            <a:r>
              <a:rPr lang="it-IT" altLang="it-IT" sz="2800" b="1" i="1" dirty="0" smtClean="0">
                <a:solidFill>
                  <a:srgbClr val="000099"/>
                </a:solidFill>
                <a:latin typeface="Arial"/>
                <a:ea typeface="ＭＳ Ｐゴシック" pitchFamily="1" charset="-128"/>
                <a:cs typeface="+mj-cs"/>
              </a:rPr>
              <a:t>Art</a:t>
            </a:r>
            <a:r>
              <a:rPr lang="it-IT" altLang="it-IT" sz="2800" b="1" i="1" dirty="0">
                <a:solidFill>
                  <a:srgbClr val="000099"/>
                </a:solidFill>
                <a:latin typeface="Arial"/>
                <a:ea typeface="ＭＳ Ｐゴシック" pitchFamily="1" charset="-128"/>
                <a:cs typeface="+mj-cs"/>
              </a:rPr>
              <a:t>. </a:t>
            </a:r>
            <a:r>
              <a:rPr lang="it-IT" altLang="it-IT" sz="2800" b="1" i="1" dirty="0" smtClean="0">
                <a:solidFill>
                  <a:srgbClr val="000099"/>
                </a:solidFill>
                <a:latin typeface="Arial"/>
                <a:ea typeface="ＭＳ Ｐゴシック" pitchFamily="1" charset="-128"/>
                <a:cs typeface="+mj-cs"/>
              </a:rPr>
              <a:t>3.10</a:t>
            </a:r>
            <a:br>
              <a:rPr lang="it-IT" altLang="it-IT" sz="2800" b="1" i="1" dirty="0" smtClean="0">
                <a:solidFill>
                  <a:srgbClr val="000099"/>
                </a:solidFill>
                <a:latin typeface="Arial"/>
                <a:ea typeface="ＭＳ Ｐゴシック" pitchFamily="1" charset="-128"/>
                <a:cs typeface="+mj-cs"/>
              </a:rPr>
            </a:br>
            <a:r>
              <a:rPr lang="it-IT" altLang="it-IT" sz="2800" b="1" i="1" dirty="0" smtClean="0">
                <a:solidFill>
                  <a:srgbClr val="000099"/>
                </a:solidFill>
                <a:latin typeface="Arial"/>
                <a:ea typeface="ＭＳ Ｐゴシック" pitchFamily="1" charset="-128"/>
                <a:cs typeface="+mj-cs"/>
              </a:rPr>
              <a:t>The </a:t>
            </a:r>
            <a:r>
              <a:rPr lang="it-IT" altLang="it-IT" sz="2800" b="1" i="1" dirty="0" err="1">
                <a:solidFill>
                  <a:srgbClr val="000099"/>
                </a:solidFill>
                <a:latin typeface="Arial"/>
                <a:ea typeface="ＭＳ Ｐゴシック" pitchFamily="1" charset="-128"/>
                <a:cs typeface="+mj-cs"/>
              </a:rPr>
              <a:t>characteristics</a:t>
            </a:r>
            <a:r>
              <a:rPr lang="it-IT" altLang="it-IT" sz="2800" b="1" i="1" dirty="0">
                <a:solidFill>
                  <a:srgbClr val="000099"/>
                </a:solidFill>
                <a:latin typeface="Arial"/>
                <a:ea typeface="ＭＳ Ｐゴシック" pitchFamily="1" charset="-128"/>
                <a:cs typeface="+mj-cs"/>
              </a:rPr>
              <a:t> of </a:t>
            </a:r>
            <a:r>
              <a:rPr lang="it-IT" altLang="it-IT" sz="2800" b="1" i="1" dirty="0" err="1">
                <a:solidFill>
                  <a:srgbClr val="000099"/>
                </a:solidFill>
                <a:latin typeface="Arial"/>
                <a:ea typeface="ＭＳ Ｐゴシック" pitchFamily="1" charset="-128"/>
                <a:cs typeface="+mj-cs"/>
              </a:rPr>
              <a:t>materials</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used</a:t>
            </a:r>
            <a:r>
              <a:rPr lang="it-IT" altLang="it-IT" sz="2800" b="1" i="1" dirty="0">
                <a:solidFill>
                  <a:srgbClr val="000099"/>
                </a:solidFill>
                <a:latin typeface="Arial"/>
                <a:ea typeface="ＭＳ Ｐゴシック" pitchFamily="1" charset="-128"/>
                <a:cs typeface="+mj-cs"/>
              </a:rPr>
              <a:t> in </a:t>
            </a:r>
            <a:r>
              <a:rPr lang="it-IT" altLang="it-IT" sz="2800" b="1" i="1" dirty="0" err="1">
                <a:solidFill>
                  <a:srgbClr val="000099"/>
                </a:solidFill>
                <a:latin typeface="Arial"/>
                <a:ea typeface="ＭＳ Ｐゴシック" pitchFamily="1" charset="-128"/>
                <a:cs typeface="+mj-cs"/>
              </a:rPr>
              <a:t>restoration</a:t>
            </a:r>
            <a:r>
              <a:rPr lang="it-IT" altLang="it-IT" sz="2800" b="1" i="1" dirty="0">
                <a:solidFill>
                  <a:srgbClr val="000099"/>
                </a:solidFill>
                <a:latin typeface="Arial"/>
                <a:ea typeface="ＭＳ Ｐゴシック" pitchFamily="1" charset="-128"/>
                <a:cs typeface="+mj-cs"/>
              </a:rPr>
              <a:t> work (in </a:t>
            </a:r>
            <a:r>
              <a:rPr lang="it-IT" altLang="it-IT" sz="2800" b="1" i="1" dirty="0" err="1">
                <a:solidFill>
                  <a:srgbClr val="000099"/>
                </a:solidFill>
                <a:latin typeface="Arial"/>
                <a:ea typeface="ＭＳ Ｐゴシック" pitchFamily="1" charset="-128"/>
                <a:cs typeface="+mj-cs"/>
              </a:rPr>
              <a:t>particular</a:t>
            </a:r>
            <a:r>
              <a:rPr lang="it-IT" altLang="it-IT" sz="2800" b="1" i="1" dirty="0">
                <a:solidFill>
                  <a:srgbClr val="000099"/>
                </a:solidFill>
                <a:latin typeface="Arial"/>
                <a:ea typeface="ＭＳ Ｐゴシック" pitchFamily="1" charset="-128"/>
                <a:cs typeface="+mj-cs"/>
              </a:rPr>
              <a:t> new </a:t>
            </a:r>
            <a:r>
              <a:rPr lang="it-IT" altLang="it-IT" sz="2800" b="1" i="1" dirty="0" err="1">
                <a:solidFill>
                  <a:srgbClr val="000099"/>
                </a:solidFill>
                <a:latin typeface="Arial"/>
                <a:ea typeface="ＭＳ Ｐゴシック" pitchFamily="1" charset="-128"/>
                <a:cs typeface="+mj-cs"/>
              </a:rPr>
              <a:t>materials</a:t>
            </a:r>
            <a:r>
              <a:rPr lang="it-IT" altLang="it-IT" sz="2800" b="1" i="1" dirty="0">
                <a:solidFill>
                  <a:srgbClr val="000099"/>
                </a:solidFill>
                <a:latin typeface="Arial"/>
                <a:ea typeface="ＭＳ Ｐゴシック" pitchFamily="1" charset="-128"/>
                <a:cs typeface="+mj-cs"/>
              </a:rPr>
              <a:t>) and </a:t>
            </a:r>
            <a:r>
              <a:rPr lang="it-IT" altLang="it-IT" sz="2800" b="1" i="1" dirty="0" err="1">
                <a:solidFill>
                  <a:srgbClr val="000099"/>
                </a:solidFill>
                <a:latin typeface="Arial"/>
                <a:ea typeface="ＭＳ Ｐゴシック" pitchFamily="1" charset="-128"/>
                <a:cs typeface="+mj-cs"/>
              </a:rPr>
              <a:t>their</a:t>
            </a:r>
            <a:r>
              <a:rPr lang="it-IT" altLang="it-IT" sz="2800" b="1" i="1" dirty="0">
                <a:solidFill>
                  <a:srgbClr val="000099"/>
                </a:solidFill>
                <a:latin typeface="Arial"/>
                <a:ea typeface="ＭＳ Ｐゴシック" pitchFamily="1" charset="-128"/>
                <a:cs typeface="+mj-cs"/>
              </a:rPr>
              <a:t> </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compatibility</a:t>
            </a:r>
            <a:r>
              <a:rPr lang="it-IT" altLang="it-IT" sz="2800" b="1" i="1" kern="1200" dirty="0">
                <a:solidFill>
                  <a:srgbClr val="FF6600"/>
                </a:solidFill>
                <a:effectLst>
                  <a:outerShdw blurRad="38100" dist="38100" dir="2700000" algn="tl">
                    <a:srgbClr val="000000"/>
                  </a:outerShdw>
                </a:effectLst>
                <a:latin typeface="Arial" charset="0"/>
                <a:ea typeface="MS PGothic" pitchFamily="34" charset="-128"/>
              </a:rPr>
              <a:t> with </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existing</a:t>
            </a:r>
            <a:r>
              <a:rPr lang="it-IT" altLang="it-IT" sz="2800" b="1" i="1" kern="1200" dirty="0">
                <a:solidFill>
                  <a:srgbClr val="FF6600"/>
                </a:solidFill>
                <a:effectLst>
                  <a:outerShdw blurRad="38100" dist="38100" dir="2700000" algn="tl">
                    <a:srgbClr val="000000"/>
                  </a:outerShdw>
                </a:effectLst>
                <a:latin typeface="Arial" charset="0"/>
                <a:ea typeface="MS PGothic" pitchFamily="34" charset="-128"/>
              </a:rPr>
              <a:t> </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materials</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should</a:t>
            </a:r>
            <a:r>
              <a:rPr lang="it-IT" altLang="it-IT" sz="2800" b="1" i="1" dirty="0">
                <a:solidFill>
                  <a:srgbClr val="000099"/>
                </a:solidFill>
                <a:latin typeface="Arial"/>
                <a:ea typeface="ＭＳ Ｐゴシック" pitchFamily="1" charset="-128"/>
                <a:cs typeface="+mj-cs"/>
              </a:rPr>
              <a:t> be </a:t>
            </a:r>
            <a:r>
              <a:rPr lang="it-IT" altLang="it-IT" sz="2800" b="1" i="1" dirty="0" err="1">
                <a:solidFill>
                  <a:srgbClr val="000099"/>
                </a:solidFill>
                <a:latin typeface="Arial"/>
                <a:ea typeface="ＭＳ Ｐゴシック" pitchFamily="1" charset="-128"/>
                <a:cs typeface="+mj-cs"/>
              </a:rPr>
              <a:t>fully</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established</a:t>
            </a:r>
            <a:r>
              <a:rPr lang="it-IT" altLang="it-IT" sz="2800" b="1" i="1" dirty="0">
                <a:solidFill>
                  <a:srgbClr val="000099"/>
                </a:solidFill>
                <a:latin typeface="Arial"/>
                <a:ea typeface="ＭＳ Ｐゴシック" pitchFamily="1" charset="-128"/>
                <a:cs typeface="+mj-cs"/>
              </a:rPr>
              <a:t>. </a:t>
            </a:r>
            <a:r>
              <a:rPr lang="it-IT" altLang="it-IT" sz="2800" b="1" i="1" dirty="0" err="1">
                <a:solidFill>
                  <a:srgbClr val="000099"/>
                </a:solidFill>
                <a:latin typeface="Arial"/>
                <a:ea typeface="ＭＳ Ｐゴシック" pitchFamily="1" charset="-128"/>
                <a:cs typeface="+mj-cs"/>
              </a:rPr>
              <a:t>This</a:t>
            </a:r>
            <a:r>
              <a:rPr lang="it-IT" altLang="it-IT" sz="2800" b="1" i="1" dirty="0">
                <a:solidFill>
                  <a:srgbClr val="000099"/>
                </a:solidFill>
                <a:latin typeface="Arial"/>
                <a:ea typeface="ＭＳ Ｐゴシック" pitchFamily="1" charset="-128"/>
                <a:cs typeface="+mj-cs"/>
              </a:rPr>
              <a:t> must include </a:t>
            </a:r>
            <a:r>
              <a:rPr lang="it-IT" altLang="it-IT" sz="2800" b="1" i="1" kern="1200" dirty="0">
                <a:solidFill>
                  <a:srgbClr val="FF6600"/>
                </a:solidFill>
                <a:effectLst>
                  <a:outerShdw blurRad="38100" dist="38100" dir="2700000" algn="tl">
                    <a:srgbClr val="000000"/>
                  </a:outerShdw>
                </a:effectLst>
                <a:latin typeface="Arial" charset="0"/>
                <a:ea typeface="MS PGothic" pitchFamily="34" charset="-128"/>
              </a:rPr>
              <a:t>long-</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term</a:t>
            </a:r>
            <a:r>
              <a:rPr lang="it-IT" altLang="it-IT" sz="2800" b="1" i="1" kern="1200" dirty="0">
                <a:solidFill>
                  <a:srgbClr val="FF6600"/>
                </a:solidFill>
                <a:effectLst>
                  <a:outerShdw blurRad="38100" dist="38100" dir="2700000" algn="tl">
                    <a:srgbClr val="000000"/>
                  </a:outerShdw>
                </a:effectLst>
                <a:latin typeface="Arial" charset="0"/>
                <a:ea typeface="MS PGothic" pitchFamily="34" charset="-128"/>
              </a:rPr>
              <a:t> </a:t>
            </a:r>
            <a:r>
              <a:rPr lang="it-IT" altLang="it-IT" sz="2800" b="1" i="1" kern="1200" dirty="0" err="1">
                <a:solidFill>
                  <a:srgbClr val="FF6600"/>
                </a:solidFill>
                <a:effectLst>
                  <a:outerShdw blurRad="38100" dist="38100" dir="2700000" algn="tl">
                    <a:srgbClr val="000000"/>
                  </a:outerShdw>
                </a:effectLst>
                <a:latin typeface="Arial" charset="0"/>
                <a:ea typeface="MS PGothic" pitchFamily="34" charset="-128"/>
              </a:rPr>
              <a:t>impacts</a:t>
            </a:r>
            <a:r>
              <a:rPr lang="it-IT" altLang="it-IT" sz="2800" b="1" i="1" dirty="0">
                <a:solidFill>
                  <a:srgbClr val="000099"/>
                </a:solidFill>
                <a:latin typeface="Arial"/>
                <a:ea typeface="ＭＳ Ｐゴシック" pitchFamily="1" charset="-128"/>
                <a:cs typeface="+mj-cs"/>
              </a:rPr>
              <a:t>, so </a:t>
            </a:r>
            <a:r>
              <a:rPr lang="it-IT" altLang="it-IT" sz="2800" b="1" i="1" dirty="0" err="1">
                <a:solidFill>
                  <a:srgbClr val="000099"/>
                </a:solidFill>
                <a:latin typeface="Arial"/>
                <a:ea typeface="ＭＳ Ｐゴシック" pitchFamily="1" charset="-128"/>
                <a:cs typeface="+mj-cs"/>
              </a:rPr>
              <a:t>that</a:t>
            </a:r>
            <a:r>
              <a:rPr lang="it-IT" altLang="it-IT" sz="2800" b="1" i="1" dirty="0">
                <a:solidFill>
                  <a:srgbClr val="000099"/>
                </a:solidFill>
                <a:latin typeface="Arial"/>
                <a:ea typeface="ＭＳ Ｐゴシック" pitchFamily="1" charset="-128"/>
                <a:cs typeface="+mj-cs"/>
              </a:rPr>
              <a:t> </a:t>
            </a:r>
            <a:r>
              <a:rPr lang="it-IT" altLang="it-IT" sz="2800" b="1" i="1" dirty="0" err="1" smtClean="0">
                <a:solidFill>
                  <a:srgbClr val="000099"/>
                </a:solidFill>
                <a:latin typeface="Arial"/>
                <a:ea typeface="ＭＳ Ｐゴシック" pitchFamily="1" charset="-128"/>
                <a:cs typeface="+mj-cs"/>
              </a:rPr>
              <a:t>undesirable</a:t>
            </a:r>
            <a:r>
              <a:rPr lang="it-IT" altLang="it-IT" sz="2800" b="1" i="1" dirty="0" smtClean="0">
                <a:solidFill>
                  <a:srgbClr val="000099"/>
                </a:solidFill>
                <a:latin typeface="Arial"/>
                <a:ea typeface="ＭＳ Ｐゴシック" pitchFamily="1" charset="-128"/>
                <a:cs typeface="+mj-cs"/>
              </a:rPr>
              <a:t>        </a:t>
            </a:r>
            <a:r>
              <a:rPr lang="it-IT" altLang="it-IT" sz="2800" b="1" i="1" kern="1200" dirty="0" smtClean="0">
                <a:solidFill>
                  <a:srgbClr val="FF6600"/>
                </a:solidFill>
                <a:effectLst>
                  <a:outerShdw blurRad="38100" dist="38100" dir="2700000" algn="tl">
                    <a:srgbClr val="000000"/>
                  </a:outerShdw>
                </a:effectLst>
                <a:latin typeface="Arial" charset="0"/>
                <a:ea typeface="MS PGothic" pitchFamily="34" charset="-128"/>
              </a:rPr>
              <a:t>side-</a:t>
            </a:r>
            <a:r>
              <a:rPr lang="it-IT" altLang="it-IT" sz="2800" b="1" i="1" kern="1200" dirty="0" err="1" smtClean="0">
                <a:solidFill>
                  <a:srgbClr val="FF6600"/>
                </a:solidFill>
                <a:effectLst>
                  <a:outerShdw blurRad="38100" dist="38100" dir="2700000" algn="tl">
                    <a:srgbClr val="000000"/>
                  </a:outerShdw>
                </a:effectLst>
                <a:latin typeface="Arial" charset="0"/>
                <a:ea typeface="MS PGothic" pitchFamily="34" charset="-128"/>
              </a:rPr>
              <a:t>effects</a:t>
            </a:r>
            <a:r>
              <a:rPr lang="it-IT" altLang="it-IT" sz="2800" b="1" i="1" dirty="0" smtClean="0">
                <a:solidFill>
                  <a:srgbClr val="000099"/>
                </a:solidFill>
                <a:latin typeface="Arial"/>
                <a:ea typeface="ＭＳ Ｐゴシック" pitchFamily="1" charset="-128"/>
                <a:cs typeface="+mj-cs"/>
              </a:rPr>
              <a:t> </a:t>
            </a:r>
            <a:r>
              <a:rPr lang="it-IT" altLang="it-IT" sz="2800" b="1" i="1" dirty="0">
                <a:solidFill>
                  <a:srgbClr val="000099"/>
                </a:solidFill>
                <a:latin typeface="Arial"/>
                <a:ea typeface="ＭＳ Ｐゴシック" pitchFamily="1" charset="-128"/>
                <a:cs typeface="+mj-cs"/>
              </a:rPr>
              <a:t>are </a:t>
            </a:r>
            <a:r>
              <a:rPr lang="it-IT" altLang="it-IT" sz="2800" b="1" i="1" dirty="0" err="1" smtClean="0">
                <a:solidFill>
                  <a:srgbClr val="000099"/>
                </a:solidFill>
                <a:latin typeface="Arial"/>
                <a:ea typeface="ＭＳ Ｐゴシック" pitchFamily="1" charset="-128"/>
                <a:cs typeface="+mj-cs"/>
              </a:rPr>
              <a:t>avoided</a:t>
            </a:r>
            <a:endParaRPr lang="it-IT" altLang="it-IT" sz="2000" b="1" dirty="0" smtClean="0">
              <a:latin typeface="Verdana" pitchFamily="34" charset="0"/>
            </a:endParaRPr>
          </a:p>
        </p:txBody>
      </p:sp>
      <p:sp>
        <p:nvSpPr>
          <p:cNvPr id="4" name="Text Box 3"/>
          <p:cNvSpPr txBox="1">
            <a:spLocks noChangeArrowheads="1"/>
          </p:cNvSpPr>
          <p:nvPr/>
        </p:nvSpPr>
        <p:spPr bwMode="auto">
          <a:xfrm>
            <a:off x="250825" y="495300"/>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ICOMOS CHARTER</a:t>
            </a:r>
            <a:endParaRPr lang="it-IT" sz="3600" b="1" i="1" dirty="0">
              <a:solidFill>
                <a:srgbClr val="FF66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91888774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462844" y="1285107"/>
            <a:ext cx="8213726" cy="457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ea typeface="MS PGothic" pitchFamily="34" charset="-128"/>
              </a:defRPr>
            </a:lvl1pPr>
            <a:lvl2pPr marL="457200" indent="-277813">
              <a:defRPr sz="28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000">
                <a:solidFill>
                  <a:schemeClr val="tx1"/>
                </a:solidFill>
                <a:latin typeface="Arial" pitchFamily="34" charset="0"/>
                <a:ea typeface="MS PGothic" pitchFamily="34" charset="-128"/>
              </a:defRPr>
            </a:lvl4pPr>
            <a:lvl5pPr>
              <a:defRPr sz="2000">
                <a:solidFill>
                  <a:schemeClr val="tx1"/>
                </a:solidFill>
                <a:latin typeface="Arial" pitchFamily="34" charset="0"/>
                <a:ea typeface="MS PGothic" pitchFamily="34" charset="-128"/>
              </a:defRPr>
            </a:lvl5pPr>
            <a:lvl6pPr eaLnBrk="0" hangingPunct="0">
              <a:defRPr sz="2000">
                <a:solidFill>
                  <a:schemeClr val="tx1"/>
                </a:solidFill>
                <a:latin typeface="Arial" pitchFamily="34" charset="0"/>
                <a:ea typeface="MS PGothic" pitchFamily="34" charset="-128"/>
              </a:defRPr>
            </a:lvl6pPr>
            <a:lvl7pPr eaLnBrk="0" hangingPunct="0">
              <a:defRPr sz="2000">
                <a:solidFill>
                  <a:schemeClr val="tx1"/>
                </a:solidFill>
                <a:latin typeface="Arial" pitchFamily="34" charset="0"/>
                <a:ea typeface="MS PGothic" pitchFamily="34" charset="-128"/>
              </a:defRPr>
            </a:lvl7pPr>
            <a:lvl8pPr eaLnBrk="0" hangingPunct="0">
              <a:defRPr sz="2000">
                <a:solidFill>
                  <a:schemeClr val="tx1"/>
                </a:solidFill>
                <a:latin typeface="Arial" pitchFamily="34" charset="0"/>
                <a:ea typeface="MS PGothic" pitchFamily="34" charset="-128"/>
              </a:defRPr>
            </a:lvl8pPr>
            <a:lvl9pPr eaLnBrk="0" hangingPunct="0">
              <a:defRPr sz="2000">
                <a:solidFill>
                  <a:schemeClr val="tx1"/>
                </a:solidFill>
                <a:latin typeface="Arial" pitchFamily="34" charset="0"/>
                <a:ea typeface="MS PGothic" pitchFamily="34" charset="-128"/>
              </a:defRPr>
            </a:lvl9pPr>
          </a:lstStyle>
          <a:p>
            <a:pPr marL="0" lvl="1" indent="0" algn="l"/>
            <a:r>
              <a:rPr lang="en-GB" altLang="it-IT" b="1" i="1" dirty="0">
                <a:solidFill>
                  <a:srgbClr val="000099"/>
                </a:solidFill>
                <a:latin typeface="Arial"/>
                <a:ea typeface="ＭＳ Ｐゴシック" pitchFamily="1" charset="-128"/>
                <a:cs typeface="+mj-cs"/>
              </a:rPr>
              <a:t>Art. 5.2</a:t>
            </a:r>
            <a:br>
              <a:rPr lang="en-GB" altLang="it-IT" b="1" i="1" dirty="0">
                <a:solidFill>
                  <a:srgbClr val="000099"/>
                </a:solidFill>
                <a:latin typeface="Arial"/>
                <a:ea typeface="ＭＳ Ｐゴシック" pitchFamily="1" charset="-128"/>
                <a:cs typeface="+mj-cs"/>
              </a:rPr>
            </a:br>
            <a:r>
              <a:rPr lang="en-GB" altLang="it-IT" b="1" i="1" dirty="0">
                <a:solidFill>
                  <a:srgbClr val="000099"/>
                </a:solidFill>
                <a:latin typeface="Arial"/>
                <a:ea typeface="ＭＳ Ｐゴシック" pitchFamily="1" charset="-128"/>
                <a:cs typeface="+mj-cs"/>
              </a:rPr>
              <a:t>Particular attention has to be given to the </a:t>
            </a:r>
            <a:r>
              <a:rPr lang="en-GB" altLang="it-IT" b="1" i="1" dirty="0">
                <a:solidFill>
                  <a:srgbClr val="FF6600"/>
                </a:solidFill>
                <a:effectLst>
                  <a:outerShdw blurRad="38100" dist="38100" dir="2700000" algn="tl">
                    <a:srgbClr val="000000"/>
                  </a:outerShdw>
                </a:effectLst>
                <a:latin typeface="Arial" charset="0"/>
              </a:rPr>
              <a:t>compatibility</a:t>
            </a:r>
            <a:r>
              <a:rPr lang="en-GB" altLang="it-IT" b="1" i="1" dirty="0">
                <a:solidFill>
                  <a:srgbClr val="000099"/>
                </a:solidFill>
                <a:latin typeface="Arial"/>
                <a:ea typeface="ＭＳ Ｐゴシック" pitchFamily="1" charset="-128"/>
                <a:cs typeface="+mj-cs"/>
              </a:rPr>
              <a:t> between original and new materials</a:t>
            </a:r>
          </a:p>
          <a:p>
            <a:pPr marL="0" lvl="1" indent="0" algn="l" eaLnBrk="1" hangingPunct="1">
              <a:lnSpc>
                <a:spcPct val="90000"/>
              </a:lnSpc>
              <a:spcBef>
                <a:spcPct val="50000"/>
              </a:spcBef>
              <a:buClr>
                <a:schemeClr val="tx1"/>
              </a:buClr>
            </a:pPr>
            <a:r>
              <a:rPr lang="en-GB" altLang="it-IT" b="1" i="1" dirty="0">
                <a:solidFill>
                  <a:srgbClr val="FF6600"/>
                </a:solidFill>
                <a:effectLst>
                  <a:outerShdw blurRad="38100" dist="38100" dir="2700000" algn="tl">
                    <a:srgbClr val="000000"/>
                  </a:outerShdw>
                </a:effectLst>
                <a:latin typeface="Arial" charset="0"/>
              </a:rPr>
              <a:t>Cements containing salts</a:t>
            </a:r>
            <a:r>
              <a:rPr lang="en-GB" altLang="it-IT" b="1" i="1" dirty="0">
                <a:solidFill>
                  <a:srgbClr val="000099"/>
                </a:solidFill>
                <a:latin typeface="Arial"/>
                <a:ea typeface="ＭＳ Ｐゴシック" pitchFamily="1" charset="-128"/>
                <a:cs typeface="+mj-cs"/>
              </a:rPr>
              <a:t> can only be used when there is no </a:t>
            </a:r>
            <a:r>
              <a:rPr lang="en-GB" altLang="it-IT" b="1" i="1" dirty="0">
                <a:solidFill>
                  <a:srgbClr val="FF6600"/>
                </a:solidFill>
                <a:effectLst>
                  <a:outerShdw blurRad="38100" dist="38100" dir="2700000" algn="tl">
                    <a:srgbClr val="000000"/>
                  </a:outerShdw>
                </a:effectLst>
                <a:latin typeface="Arial" charset="0"/>
              </a:rPr>
              <a:t>risk of damage</a:t>
            </a:r>
            <a:r>
              <a:rPr lang="en-GB" altLang="it-IT" b="1" i="1" dirty="0">
                <a:solidFill>
                  <a:srgbClr val="000099"/>
                </a:solidFill>
                <a:latin typeface="Arial"/>
                <a:ea typeface="ＭＳ Ｐゴシック" pitchFamily="1" charset="-128"/>
                <a:cs typeface="+mj-cs"/>
              </a:rPr>
              <a:t> to the masonry and particularly to its </a:t>
            </a:r>
            <a:r>
              <a:rPr lang="en-GB" altLang="it-IT" b="1" i="1" dirty="0" smtClean="0">
                <a:solidFill>
                  <a:srgbClr val="000099"/>
                </a:solidFill>
                <a:latin typeface="Arial"/>
                <a:ea typeface="ＭＳ Ｐゴシック" pitchFamily="1" charset="-128"/>
                <a:cs typeface="+mj-cs"/>
              </a:rPr>
              <a:t>surfaces</a:t>
            </a:r>
            <a:endParaRPr lang="en-GB" altLang="it-IT" b="1" i="1" dirty="0">
              <a:solidFill>
                <a:srgbClr val="000099"/>
              </a:solidFill>
              <a:latin typeface="Arial"/>
              <a:ea typeface="ＭＳ Ｐゴシック" pitchFamily="1" charset="-128"/>
              <a:cs typeface="+mj-cs"/>
            </a:endParaRPr>
          </a:p>
          <a:p>
            <a:pPr marL="0" lvl="1" indent="0" algn="l" eaLnBrk="1" hangingPunct="1">
              <a:lnSpc>
                <a:spcPct val="90000"/>
              </a:lnSpc>
              <a:spcBef>
                <a:spcPct val="50000"/>
              </a:spcBef>
            </a:pPr>
            <a:r>
              <a:rPr lang="en-GB" altLang="it-IT" b="1" i="1" dirty="0" smtClean="0">
                <a:solidFill>
                  <a:srgbClr val="000099"/>
                </a:solidFill>
                <a:latin typeface="Arial"/>
                <a:ea typeface="ＭＳ Ｐゴシック" pitchFamily="1" charset="-128"/>
                <a:cs typeface="+mj-cs"/>
              </a:rPr>
              <a:t>There </a:t>
            </a:r>
            <a:r>
              <a:rPr lang="en-GB" altLang="it-IT" b="1" i="1" dirty="0">
                <a:solidFill>
                  <a:srgbClr val="000099"/>
                </a:solidFill>
                <a:latin typeface="Arial"/>
                <a:ea typeface="ＭＳ Ｐゴシック" pitchFamily="1" charset="-128"/>
                <a:cs typeface="+mj-cs"/>
              </a:rPr>
              <a:t>may be a problem of </a:t>
            </a:r>
            <a:r>
              <a:rPr lang="en-GB" altLang="it-IT" b="1" i="1" dirty="0">
                <a:solidFill>
                  <a:srgbClr val="FF6600"/>
                </a:solidFill>
                <a:effectLst>
                  <a:outerShdw blurRad="38100" dist="38100" dir="2700000" algn="tl">
                    <a:srgbClr val="000000"/>
                  </a:outerShdw>
                </a:effectLst>
                <a:latin typeface="Arial" charset="0"/>
              </a:rPr>
              <a:t>leaching of soluble salts</a:t>
            </a:r>
            <a:r>
              <a:rPr lang="en-GB" altLang="it-IT" b="1" i="1" dirty="0">
                <a:solidFill>
                  <a:srgbClr val="000099"/>
                </a:solidFill>
                <a:latin typeface="Arial"/>
                <a:ea typeface="ＭＳ Ｐゴシック" pitchFamily="1" charset="-128"/>
                <a:cs typeface="+mj-cs"/>
              </a:rPr>
              <a:t> from the mortar resulting in </a:t>
            </a:r>
            <a:r>
              <a:rPr lang="en-GB" altLang="it-IT" b="1" i="1" dirty="0">
                <a:solidFill>
                  <a:srgbClr val="FF6600"/>
                </a:solidFill>
                <a:effectLst>
                  <a:outerShdw blurRad="38100" dist="38100" dir="2700000" algn="tl">
                    <a:srgbClr val="000000"/>
                  </a:outerShdw>
                </a:effectLst>
                <a:latin typeface="Arial" charset="0"/>
              </a:rPr>
              <a:t>efflorescence</a:t>
            </a:r>
            <a:r>
              <a:rPr lang="en-GB" altLang="it-IT" b="1" i="1" dirty="0">
                <a:solidFill>
                  <a:srgbClr val="000099"/>
                </a:solidFill>
                <a:latin typeface="Arial"/>
                <a:ea typeface="ＭＳ Ｐゴシック" pitchFamily="1" charset="-128"/>
                <a:cs typeface="+mj-cs"/>
              </a:rPr>
              <a:t> on the surface of </a:t>
            </a:r>
            <a:r>
              <a:rPr lang="en-GB" altLang="it-IT" b="1" i="1" dirty="0" smtClean="0">
                <a:solidFill>
                  <a:srgbClr val="000099"/>
                </a:solidFill>
                <a:latin typeface="Arial"/>
                <a:ea typeface="ＭＳ Ｐゴシック" pitchFamily="1" charset="-128"/>
                <a:cs typeface="+mj-cs"/>
              </a:rPr>
              <a:t>brickwork</a:t>
            </a:r>
            <a:endParaRPr lang="it-IT" altLang="it-IT" b="1" i="1" dirty="0">
              <a:solidFill>
                <a:srgbClr val="000099"/>
              </a:solidFill>
              <a:latin typeface="Arial"/>
              <a:ea typeface="ＭＳ Ｐゴシック" pitchFamily="1" charset="-128"/>
              <a:cs typeface="+mj-cs"/>
            </a:endParaRPr>
          </a:p>
        </p:txBody>
      </p:sp>
      <p:sp>
        <p:nvSpPr>
          <p:cNvPr id="4" name="Text Box 3"/>
          <p:cNvSpPr txBox="1">
            <a:spLocks noChangeArrowheads="1"/>
          </p:cNvSpPr>
          <p:nvPr/>
        </p:nvSpPr>
        <p:spPr bwMode="auto">
          <a:xfrm>
            <a:off x="250825" y="495300"/>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ICOMOS CHARTER</a:t>
            </a:r>
            <a:endParaRPr lang="it-IT" sz="3600" b="1" i="1" dirty="0">
              <a:solidFill>
                <a:srgbClr val="FF66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44222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68313" y="1988695"/>
            <a:ext cx="8229600" cy="3312565"/>
          </a:xfrm>
        </p:spPr>
        <p:txBody>
          <a:bodyPr/>
          <a:lstStyle/>
          <a:p>
            <a:pPr marL="0" indent="0" algn="just" eaLnBrk="1" hangingPunct="1">
              <a:buNone/>
              <a:tabLst>
                <a:tab pos="273050" algn="l"/>
              </a:tabLst>
            </a:pPr>
            <a:r>
              <a:rPr lang="en-GB" altLang="it-IT" sz="2800" b="1" i="1" dirty="0" smtClean="0">
                <a:solidFill>
                  <a:srgbClr val="000099"/>
                </a:solidFill>
                <a:latin typeface="Arial"/>
                <a:ea typeface="ＭＳ Ｐゴシック" pitchFamily="1" charset="-128"/>
                <a:cs typeface="+mj-cs"/>
              </a:rPr>
              <a:t>-	It depends </a:t>
            </a:r>
            <a:r>
              <a:rPr lang="en-GB" altLang="it-IT" sz="2800" b="1" i="1" dirty="0">
                <a:solidFill>
                  <a:srgbClr val="000099"/>
                </a:solidFill>
                <a:latin typeface="Arial"/>
                <a:ea typeface="ＭＳ Ｐゴシック" pitchFamily="1" charset="-128"/>
                <a:cs typeface="+mj-cs"/>
              </a:rPr>
              <a:t>on the type of product chosen, </a:t>
            </a:r>
            <a:r>
              <a:rPr lang="en-GB" altLang="it-IT" sz="2800" b="1" i="1" dirty="0" smtClean="0">
                <a:solidFill>
                  <a:srgbClr val="000099"/>
                </a:solidFill>
                <a:latin typeface="Arial"/>
                <a:ea typeface="ＭＳ Ｐゴシック" pitchFamily="1" charset="-128"/>
                <a:cs typeface="+mj-cs"/>
              </a:rPr>
              <a:t>	which </a:t>
            </a:r>
            <a:r>
              <a:rPr lang="en-GB" altLang="it-IT" sz="2800" b="1" i="1" dirty="0">
                <a:solidFill>
                  <a:srgbClr val="000099"/>
                </a:solidFill>
                <a:latin typeface="Arial"/>
                <a:ea typeface="ＭＳ Ｐゴシック" pitchFamily="1" charset="-128"/>
                <a:cs typeface="+mj-cs"/>
              </a:rPr>
              <a:t>has to be applied correctly according </a:t>
            </a:r>
            <a:r>
              <a:rPr lang="en-GB" altLang="it-IT" sz="2800" b="1" i="1" dirty="0" smtClean="0">
                <a:solidFill>
                  <a:srgbClr val="000099"/>
                </a:solidFill>
                <a:latin typeface="Arial"/>
                <a:ea typeface="ＭＳ Ｐゴシック" pitchFamily="1" charset="-128"/>
                <a:cs typeface="+mj-cs"/>
              </a:rPr>
              <a:t>	to </a:t>
            </a:r>
            <a:r>
              <a:rPr lang="en-GB" altLang="it-IT" sz="2800" b="1" i="1" dirty="0">
                <a:solidFill>
                  <a:srgbClr val="000099"/>
                </a:solidFill>
                <a:latin typeface="Arial"/>
                <a:ea typeface="ＭＳ Ｐゴシック" pitchFamily="1" charset="-128"/>
                <a:cs typeface="+mj-cs"/>
              </a:rPr>
              <a:t>the recommendations given by the </a:t>
            </a:r>
            <a:r>
              <a:rPr lang="en-GB" altLang="it-IT" sz="2800" b="1" i="1" dirty="0" smtClean="0">
                <a:solidFill>
                  <a:srgbClr val="000099"/>
                </a:solidFill>
                <a:latin typeface="Arial"/>
                <a:ea typeface="ＭＳ Ｐゴシック" pitchFamily="1" charset="-128"/>
                <a:cs typeface="+mj-cs"/>
              </a:rPr>
              <a:t>	producer </a:t>
            </a:r>
            <a:endParaRPr lang="en-GB" altLang="it-IT" sz="2800" b="1" i="1" dirty="0">
              <a:solidFill>
                <a:srgbClr val="000099"/>
              </a:solidFill>
              <a:latin typeface="Arial"/>
              <a:ea typeface="ＭＳ Ｐゴシック" pitchFamily="1" charset="-128"/>
              <a:cs typeface="+mj-cs"/>
            </a:endParaRPr>
          </a:p>
          <a:p>
            <a:pPr marL="0" indent="0" algn="just" eaLnBrk="1" hangingPunct="1">
              <a:buNone/>
              <a:tabLst>
                <a:tab pos="273050" algn="l"/>
              </a:tabLst>
            </a:pPr>
            <a:r>
              <a:rPr lang="en-GB" altLang="it-IT" sz="2800" b="1" i="1" dirty="0" smtClean="0">
                <a:solidFill>
                  <a:srgbClr val="000099"/>
                </a:solidFill>
                <a:latin typeface="Arial"/>
                <a:ea typeface="ＭＳ Ｐゴシック" pitchFamily="1" charset="-128"/>
                <a:cs typeface="+mj-cs"/>
              </a:rPr>
              <a:t>-	If </a:t>
            </a:r>
            <a:r>
              <a:rPr lang="en-GB" altLang="it-IT" sz="2800" b="1" i="1" dirty="0">
                <a:solidFill>
                  <a:srgbClr val="000099"/>
                </a:solidFill>
                <a:latin typeface="Arial"/>
                <a:ea typeface="ＭＳ Ｐゴシック" pitchFamily="1" charset="-128"/>
                <a:cs typeface="+mj-cs"/>
              </a:rPr>
              <a:t>this is not followed, the results reached </a:t>
            </a:r>
            <a:r>
              <a:rPr lang="en-GB" altLang="it-IT" sz="2800" b="1" i="1" dirty="0" smtClean="0">
                <a:solidFill>
                  <a:srgbClr val="000099"/>
                </a:solidFill>
                <a:latin typeface="Arial"/>
                <a:ea typeface="ＭＳ Ｐゴシック" pitchFamily="1" charset="-128"/>
                <a:cs typeface="+mj-cs"/>
              </a:rPr>
              <a:t>	could </a:t>
            </a:r>
            <a:r>
              <a:rPr lang="en-GB" altLang="it-IT" sz="2800" b="1" i="1" dirty="0">
                <a:solidFill>
                  <a:srgbClr val="000099"/>
                </a:solidFill>
                <a:latin typeface="Arial"/>
                <a:ea typeface="ＭＳ Ｐゴシック" pitchFamily="1" charset="-128"/>
                <a:cs typeface="+mj-cs"/>
              </a:rPr>
              <a:t>be poor and the risk not to meet the </a:t>
            </a:r>
            <a:r>
              <a:rPr lang="en-GB" altLang="it-IT" sz="2800" b="1" i="1" dirty="0" smtClean="0">
                <a:solidFill>
                  <a:srgbClr val="000099"/>
                </a:solidFill>
                <a:latin typeface="Arial"/>
                <a:ea typeface="ＭＳ Ｐゴシック" pitchFamily="1" charset="-128"/>
                <a:cs typeface="+mj-cs"/>
              </a:rPr>
              <a:t>	required </a:t>
            </a:r>
            <a:r>
              <a:rPr lang="en-GB" altLang="it-IT" sz="2800" b="1" i="1" dirty="0">
                <a:solidFill>
                  <a:srgbClr val="000099"/>
                </a:solidFill>
                <a:latin typeface="Arial"/>
                <a:ea typeface="ＭＳ Ｐゴシック" pitchFamily="1" charset="-128"/>
                <a:cs typeface="+mj-cs"/>
              </a:rPr>
              <a:t>performances is rather </a:t>
            </a:r>
            <a:r>
              <a:rPr lang="en-GB" altLang="it-IT" sz="2800" b="1" i="1" dirty="0" smtClean="0">
                <a:solidFill>
                  <a:srgbClr val="000099"/>
                </a:solidFill>
                <a:latin typeface="Arial"/>
                <a:ea typeface="ＭＳ Ｐゴシック" pitchFamily="1" charset="-128"/>
                <a:cs typeface="+mj-cs"/>
              </a:rPr>
              <a:t>high</a:t>
            </a:r>
            <a:endParaRPr lang="it-IT" altLang="it-IT" sz="2800" dirty="0" smtClean="0">
              <a:latin typeface="Verdana" pitchFamily="34" charset="0"/>
            </a:endParaRPr>
          </a:p>
        </p:txBody>
      </p:sp>
      <p:sp>
        <p:nvSpPr>
          <p:cNvPr id="5" name="Text Box 3"/>
          <p:cNvSpPr txBox="1">
            <a:spLocks noChangeArrowheads="1"/>
          </p:cNvSpPr>
          <p:nvPr/>
        </p:nvSpPr>
        <p:spPr bwMode="auto">
          <a:xfrm>
            <a:off x="250825" y="495300"/>
            <a:ext cx="8642350" cy="1089529"/>
          </a:xfrm>
          <a:prstGeom prst="rect">
            <a:avLst/>
          </a:prstGeom>
          <a:solidFill>
            <a:srgbClr val="FFFF99">
              <a:alpha val="50000"/>
            </a:srgbClr>
          </a:solidFill>
          <a:ln w="9525">
            <a:solidFill>
              <a:srgbClr val="FF6600"/>
            </a:solidFill>
            <a:miter lim="800000"/>
            <a:headEnd/>
            <a:tailEnd/>
          </a:ln>
          <a:effectLst/>
        </p:spPr>
        <p:txBody>
          <a:bodyPr>
            <a:spAutoFit/>
          </a:bodyPr>
          <a:lstStyle>
            <a:defPPr>
              <a:defRPr lang="it-IT"/>
            </a:defPPr>
            <a:lvl1pPr marL="187325" algn="l">
              <a:lnSpc>
                <a:spcPct val="90000"/>
              </a:lnSpc>
              <a:spcBef>
                <a:spcPct val="50000"/>
              </a:spcBef>
              <a:tabLst>
                <a:tab pos="900113" algn="l"/>
                <a:tab pos="1255713" algn="l"/>
              </a:tabLst>
              <a:defRPr sz="3600" b="1" i="1">
                <a:solidFill>
                  <a:srgbClr val="FF6600"/>
                </a:solidFill>
                <a:effectLst>
                  <a:outerShdw blurRad="38100" dist="38100" dir="2700000" algn="tl">
                    <a:srgbClr val="000000"/>
                  </a:outerShdw>
                </a:effectLst>
              </a:defRPr>
            </a:lvl1pPr>
          </a:lstStyle>
          <a:p>
            <a:r>
              <a:rPr lang="en-US" dirty="0" smtClean="0"/>
              <a:t>4.	DEFINITION </a:t>
            </a:r>
            <a:r>
              <a:rPr lang="en-US" dirty="0"/>
              <a:t>OF </a:t>
            </a:r>
            <a:r>
              <a:rPr lang="en-US" dirty="0" smtClean="0"/>
              <a:t>THE 	APPLICATION </a:t>
            </a:r>
            <a:r>
              <a:rPr lang="en-US" dirty="0"/>
              <a:t>TECHNIQUE</a:t>
            </a:r>
            <a:endParaRPr lang="it-IT" dirty="0"/>
          </a:p>
        </p:txBody>
      </p:sp>
    </p:spTree>
    <p:extLst>
      <p:ext uri="{BB962C8B-B14F-4D97-AF65-F5344CB8AC3E}">
        <p14:creationId xmlns:p14="http://schemas.microsoft.com/office/powerpoint/2010/main" val="414366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5370" y="2115167"/>
            <a:ext cx="9073835" cy="3834183"/>
          </a:xfrm>
        </p:spPr>
        <p:txBody>
          <a:bodyPr/>
          <a:lstStyle/>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r>
              <a:rPr lang="it-IT" altLang="it-IT" sz="2700" b="1" i="1" kern="1200" dirty="0">
                <a:solidFill>
                  <a:srgbClr val="000099"/>
                </a:solidFill>
                <a:latin typeface="Arial" panose="020B0604020202020204" pitchFamily="34" charset="0"/>
                <a:ea typeface="+mj-ea"/>
                <a:cs typeface="Arial" panose="020B0604020202020204" pitchFamily="34" charset="0"/>
              </a:rPr>
              <a:t>DEHUMIDIFYING </a:t>
            </a:r>
            <a:r>
              <a:rPr lang="it-IT" altLang="it-IT" sz="2700" b="1" i="1" kern="1200" dirty="0" smtClean="0">
                <a:solidFill>
                  <a:srgbClr val="000099"/>
                </a:solidFill>
                <a:latin typeface="Arial" panose="020B0604020202020204" pitchFamily="34" charset="0"/>
                <a:ea typeface="+mj-ea"/>
                <a:cs typeface="Arial" panose="020B0604020202020204" pitchFamily="34" charset="0"/>
              </a:rPr>
              <a:t>RENDERS</a:t>
            </a: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endParaRPr lang="it-IT" altLang="it-IT" sz="1200" b="1" i="1" kern="1200" dirty="0">
              <a:solidFill>
                <a:srgbClr val="000099"/>
              </a:solidFill>
              <a:latin typeface="Arial" panose="020B0604020202020204" pitchFamily="34" charset="0"/>
              <a:ea typeface="+mj-ea"/>
              <a:cs typeface="Arial" panose="020B0604020202020204" pitchFamily="34" charset="0"/>
            </a:endParaRP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r>
              <a:rPr lang="it-IT" altLang="it-IT" sz="2700" b="1" i="1" kern="1200" dirty="0" smtClean="0">
                <a:solidFill>
                  <a:srgbClr val="000099"/>
                </a:solidFill>
                <a:latin typeface="Arial" panose="020B0604020202020204" pitchFamily="34" charset="0"/>
                <a:ea typeface="+mj-ea"/>
                <a:cs typeface="Arial" panose="020B0604020202020204" pitchFamily="34" charset="0"/>
              </a:rPr>
              <a:t>STRUCTURAL RENDERS</a:t>
            </a: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endParaRPr lang="it-IT" altLang="it-IT" sz="1200" b="1" i="1" kern="1200" dirty="0">
              <a:solidFill>
                <a:srgbClr val="000099"/>
              </a:solidFill>
              <a:latin typeface="Arial" panose="020B0604020202020204" pitchFamily="34" charset="0"/>
              <a:ea typeface="+mj-ea"/>
              <a:cs typeface="Arial" panose="020B0604020202020204" pitchFamily="34" charset="0"/>
            </a:endParaRP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r>
              <a:rPr lang="it-IT" altLang="it-IT" sz="2700" b="1" i="1" kern="1200" dirty="0" smtClean="0">
                <a:solidFill>
                  <a:srgbClr val="000099"/>
                </a:solidFill>
                <a:latin typeface="Arial" panose="020B0604020202020204" pitchFamily="34" charset="0"/>
                <a:ea typeface="+mj-ea"/>
                <a:cs typeface="Arial" panose="020B0604020202020204" pitchFamily="34" charset="0"/>
              </a:rPr>
              <a:t>TRANSPIRANT RENDERS</a:t>
            </a: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endParaRPr lang="it-IT" altLang="it-IT" sz="1200" b="1" i="1" kern="1200" dirty="0">
              <a:solidFill>
                <a:srgbClr val="000099"/>
              </a:solidFill>
              <a:latin typeface="Arial" panose="020B0604020202020204" pitchFamily="34" charset="0"/>
              <a:ea typeface="+mj-ea"/>
              <a:cs typeface="Arial" panose="020B0604020202020204" pitchFamily="34" charset="0"/>
            </a:endParaRP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r>
              <a:rPr lang="it-IT" altLang="it-IT" sz="2700" b="1" i="1" kern="1200" dirty="0" smtClean="0">
                <a:solidFill>
                  <a:srgbClr val="000099"/>
                </a:solidFill>
                <a:latin typeface="Arial" panose="020B0604020202020204" pitchFamily="34" charset="0"/>
                <a:ea typeface="+mj-ea"/>
                <a:cs typeface="Arial" panose="020B0604020202020204" pitchFamily="34" charset="0"/>
              </a:rPr>
              <a:t>INJECTION </a:t>
            </a:r>
            <a:r>
              <a:rPr lang="it-IT" altLang="it-IT" sz="2700" b="1" i="1" kern="1200" dirty="0">
                <a:solidFill>
                  <a:srgbClr val="000099"/>
                </a:solidFill>
                <a:latin typeface="Arial" panose="020B0604020202020204" pitchFamily="34" charset="0"/>
                <a:ea typeface="+mj-ea"/>
                <a:cs typeface="Arial" panose="020B0604020202020204" pitchFamily="34" charset="0"/>
              </a:rPr>
              <a:t>SLURRIES FOR THE RE-ADHESION OF RENDERS, ALSO FRESCOED, TO WALLS</a:t>
            </a: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endParaRPr lang="it-IT" altLang="it-IT" sz="1200" b="1" i="1" kern="1200" dirty="0">
              <a:solidFill>
                <a:srgbClr val="000099"/>
              </a:solidFill>
              <a:latin typeface="Arial" panose="020B0604020202020204" pitchFamily="34" charset="0"/>
              <a:ea typeface="+mj-ea"/>
              <a:cs typeface="Arial" panose="020B0604020202020204" pitchFamily="34" charset="0"/>
            </a:endParaRPr>
          </a:p>
          <a:p>
            <a:pPr marL="627063" lvl="2" indent="-271463" eaLnBrk="1" hangingPunct="1">
              <a:spcBef>
                <a:spcPts val="0"/>
              </a:spcBef>
              <a:buFont typeface="Arial" panose="020B0604020202020204" pitchFamily="34" charset="0"/>
              <a:buChar char="•"/>
              <a:tabLst>
                <a:tab pos="355600" algn="l"/>
                <a:tab pos="1258888" algn="l"/>
                <a:tab pos="1528763" algn="l"/>
                <a:tab pos="1882775" algn="l"/>
              </a:tabLst>
              <a:defRPr/>
            </a:pPr>
            <a:r>
              <a:rPr lang="it-IT" altLang="it-IT" sz="2700" b="1" i="1" kern="1200" dirty="0">
                <a:solidFill>
                  <a:srgbClr val="000099"/>
                </a:solidFill>
                <a:latin typeface="Arial" panose="020B0604020202020204" pitchFamily="34" charset="0"/>
                <a:ea typeface="+mj-ea"/>
                <a:cs typeface="Arial" panose="020B0604020202020204" pitchFamily="34" charset="0"/>
              </a:rPr>
              <a:t>INJECTION SLURRIES FOR THE STRUCTURAL </a:t>
            </a:r>
            <a:r>
              <a:rPr lang="it-IT" altLang="it-IT" sz="2700" b="1" i="1" kern="1200" dirty="0" smtClean="0">
                <a:solidFill>
                  <a:srgbClr val="000099"/>
                </a:solidFill>
                <a:latin typeface="Arial" panose="020B0604020202020204" pitchFamily="34" charset="0"/>
                <a:ea typeface="+mj-ea"/>
                <a:cs typeface="Arial" panose="020B0604020202020204" pitchFamily="34" charset="0"/>
              </a:rPr>
              <a:t>CONSOLIDATION</a:t>
            </a:r>
            <a:endParaRPr lang="it-IT" altLang="it-IT" sz="2700" b="1" i="1" kern="1200" dirty="0">
              <a:solidFill>
                <a:srgbClr val="000099"/>
              </a:solidFill>
              <a:latin typeface="Arial" panose="020B0604020202020204" pitchFamily="34" charset="0"/>
              <a:ea typeface="+mj-ea"/>
              <a:cs typeface="Arial" panose="020B0604020202020204" pitchFamily="34" charset="0"/>
            </a:endParaRPr>
          </a:p>
        </p:txBody>
      </p:sp>
      <p:sp>
        <p:nvSpPr>
          <p:cNvPr id="4" name="Text Box 4"/>
          <p:cNvSpPr txBox="1">
            <a:spLocks noChangeArrowheads="1"/>
          </p:cNvSpPr>
          <p:nvPr/>
        </p:nvSpPr>
        <p:spPr bwMode="auto">
          <a:xfrm>
            <a:off x="385763" y="284163"/>
            <a:ext cx="8382000" cy="1588127"/>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eaLnBrk="1" hangingPunct="1">
              <a:lnSpc>
                <a:spcPct val="90000"/>
              </a:lnSpc>
              <a:spcBef>
                <a:spcPct val="50000"/>
              </a:spcBef>
              <a:tabLst>
                <a:tab pos="1168400" algn="l"/>
              </a:tabLst>
              <a:defRPr/>
            </a:pPr>
            <a:r>
              <a:rPr lang="it-IT" sz="3600" b="1" i="1" dirty="0" smtClean="0">
                <a:solidFill>
                  <a:srgbClr val="FF6600"/>
                </a:solidFill>
                <a:effectLst>
                  <a:outerShdw blurRad="38100" dist="38100" dir="2700000" algn="tl">
                    <a:srgbClr val="000000"/>
                  </a:outerShdw>
                </a:effectLst>
              </a:rPr>
              <a:t>MAPEI </a:t>
            </a:r>
            <a:r>
              <a:rPr lang="it-IT" sz="3600" b="1" i="1" dirty="0">
                <a:solidFill>
                  <a:srgbClr val="FF6600"/>
                </a:solidFill>
                <a:effectLst>
                  <a:outerShdw blurRad="38100" dist="38100" dir="2700000" algn="tl">
                    <a:srgbClr val="000000"/>
                  </a:outerShdw>
                </a:effectLst>
              </a:rPr>
              <a:t>MATERIALS FOR THE RESTORATION </a:t>
            </a:r>
            <a:r>
              <a:rPr lang="it-IT" sz="3600" b="1" i="1" dirty="0" smtClean="0">
                <a:solidFill>
                  <a:srgbClr val="FF6600"/>
                </a:solidFill>
                <a:effectLst>
                  <a:outerShdw blurRad="38100" dist="38100" dir="2700000" algn="tl">
                    <a:srgbClr val="000000"/>
                  </a:outerShdw>
                </a:effectLst>
              </a:rPr>
              <a:t>OF </a:t>
            </a:r>
            <a:r>
              <a:rPr lang="it-IT" sz="3600" b="1" i="1" dirty="0">
                <a:solidFill>
                  <a:srgbClr val="FF6600"/>
                </a:solidFill>
                <a:effectLst>
                  <a:outerShdw blurRad="38100" dist="38100" dir="2700000" algn="tl">
                    <a:srgbClr val="000000"/>
                  </a:outerShdw>
                </a:effectLst>
              </a:rPr>
              <a:t>HISTORICAL BUILDINGS </a:t>
            </a:r>
          </a:p>
        </p:txBody>
      </p:sp>
    </p:spTree>
    <p:extLst>
      <p:ext uri="{BB962C8B-B14F-4D97-AF65-F5344CB8AC3E}">
        <p14:creationId xmlns:p14="http://schemas.microsoft.com/office/powerpoint/2010/main" val="1858140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villaumid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 Box 3"/>
          <p:cNvSpPr txBox="1">
            <a:spLocks noChangeArrowheads="1"/>
          </p:cNvSpPr>
          <p:nvPr/>
        </p:nvSpPr>
        <p:spPr bwMode="auto">
          <a:xfrm>
            <a:off x="250825" y="2841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DEHUMIDIFYING RENDER</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227917296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oto21"/>
          <p:cNvPicPr>
            <a:picLocks noChangeAspect="1" noChangeArrowheads="1"/>
          </p:cNvPicPr>
          <p:nvPr/>
        </p:nvPicPr>
        <p:blipFill>
          <a:blip r:embed="rId3"/>
          <a:srcRect/>
          <a:stretch>
            <a:fillRect/>
          </a:stretch>
        </p:blipFill>
        <p:spPr bwMode="auto">
          <a:xfrm>
            <a:off x="250825" y="1052670"/>
            <a:ext cx="4191000" cy="2849562"/>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475" name="Picture 3" descr="foto22"/>
          <p:cNvPicPr>
            <a:picLocks noChangeAspect="1" noChangeArrowheads="1"/>
          </p:cNvPicPr>
          <p:nvPr/>
        </p:nvPicPr>
        <p:blipFill>
          <a:blip r:embed="rId4"/>
          <a:srcRect/>
          <a:stretch>
            <a:fillRect/>
          </a:stretch>
        </p:blipFill>
        <p:spPr bwMode="auto">
          <a:xfrm>
            <a:off x="4700588" y="1052670"/>
            <a:ext cx="4192587" cy="2849562"/>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4932" name="Rectangle 4"/>
          <p:cNvSpPr>
            <a:spLocks noChangeArrowheads="1"/>
          </p:cNvSpPr>
          <p:nvPr/>
        </p:nvSpPr>
        <p:spPr bwMode="auto">
          <a:xfrm>
            <a:off x="250825" y="4134007"/>
            <a:ext cx="41910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it-IT" altLang="it-IT" sz="2800" b="1" i="1" dirty="0" err="1" smtClean="0">
                <a:solidFill>
                  <a:srgbClr val="000066"/>
                </a:solidFill>
                <a:cs typeface="Arial" pitchFamily="34" charset="0"/>
              </a:rPr>
              <a:t>Mortar</a:t>
            </a:r>
            <a:r>
              <a:rPr lang="it-IT" altLang="it-IT" sz="2800" b="1" i="1" dirty="0" smtClean="0">
                <a:solidFill>
                  <a:srgbClr val="000066"/>
                </a:solidFill>
                <a:cs typeface="Arial" pitchFamily="34" charset="0"/>
              </a:rPr>
              <a:t> </a:t>
            </a:r>
            <a:r>
              <a:rPr lang="it-IT" altLang="it-IT" sz="2800" b="1" i="1" dirty="0" err="1" smtClean="0">
                <a:solidFill>
                  <a:srgbClr val="000066"/>
                </a:solidFill>
                <a:cs typeface="Arial" pitchFamily="34" charset="0"/>
              </a:rPr>
              <a:t>based</a:t>
            </a:r>
            <a:r>
              <a:rPr lang="it-IT" altLang="it-IT" sz="2800" b="1" i="1" dirty="0" smtClean="0">
                <a:solidFill>
                  <a:srgbClr val="000066"/>
                </a:solidFill>
                <a:cs typeface="Arial" pitchFamily="34" charset="0"/>
              </a:rPr>
              <a:t> on lime and </a:t>
            </a:r>
            <a:r>
              <a:rPr lang="it-IT" altLang="it-IT" sz="2800" b="1" i="1" dirty="0" err="1" smtClean="0">
                <a:solidFill>
                  <a:srgbClr val="000066"/>
                </a:solidFill>
                <a:cs typeface="Arial" pitchFamily="34" charset="0"/>
              </a:rPr>
              <a:t>pozzolan</a:t>
            </a:r>
            <a:endParaRPr lang="it-IT" altLang="it-IT" sz="2800" b="1" i="1" dirty="0" smtClean="0">
              <a:solidFill>
                <a:srgbClr val="000066"/>
              </a:solidFill>
              <a:cs typeface="Arial" pitchFamily="34" charset="0"/>
            </a:endParaRPr>
          </a:p>
          <a:p>
            <a:pPr eaLnBrk="1" hangingPunct="1"/>
            <a:endParaRPr lang="it-IT" altLang="it-IT" sz="1800" b="1" i="1" dirty="0">
              <a:solidFill>
                <a:srgbClr val="000066"/>
              </a:solidFill>
              <a:cs typeface="Arial" pitchFamily="34" charset="0"/>
            </a:endParaRPr>
          </a:p>
          <a:p>
            <a:pPr eaLnBrk="1" hangingPunct="1"/>
            <a:r>
              <a:rPr lang="it-IT" altLang="it-IT" sz="1800" b="1" i="1" dirty="0" smtClean="0">
                <a:solidFill>
                  <a:srgbClr val="000066"/>
                </a:solidFill>
                <a:cs typeface="Arial" pitchFamily="34" charset="0"/>
              </a:rPr>
              <a:t>( San Francis Basilica Assisi – Italy )</a:t>
            </a:r>
            <a:endParaRPr lang="it-IT" altLang="it-IT" sz="1800" b="1" i="1" dirty="0">
              <a:solidFill>
                <a:srgbClr val="000066"/>
              </a:solidFill>
              <a:cs typeface="Arial" pitchFamily="34" charset="0"/>
            </a:endParaRPr>
          </a:p>
        </p:txBody>
      </p:sp>
      <p:sp>
        <p:nvSpPr>
          <p:cNvPr id="124933" name="Rectangle 5"/>
          <p:cNvSpPr>
            <a:spLocks noChangeArrowheads="1"/>
          </p:cNvSpPr>
          <p:nvPr/>
        </p:nvSpPr>
        <p:spPr bwMode="auto">
          <a:xfrm>
            <a:off x="4711700" y="4118132"/>
            <a:ext cx="418147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it-IT" altLang="it-IT" sz="2800" b="1" i="1" dirty="0" smtClean="0">
                <a:solidFill>
                  <a:srgbClr val="000066"/>
                </a:solidFill>
                <a:cs typeface="Arial" pitchFamily="34" charset="0"/>
              </a:rPr>
              <a:t>MAPE-ANTIQUE </a:t>
            </a:r>
            <a:r>
              <a:rPr lang="it-IT" altLang="it-IT" sz="2800" b="1" i="1" dirty="0" err="1" smtClean="0">
                <a:solidFill>
                  <a:srgbClr val="000066"/>
                </a:solidFill>
                <a:cs typeface="Arial" pitchFamily="34" charset="0"/>
              </a:rPr>
              <a:t>mortar</a:t>
            </a:r>
            <a:r>
              <a:rPr lang="it-IT" altLang="it-IT" sz="2800" b="1" i="1" dirty="0">
                <a:solidFill>
                  <a:srgbClr val="000066"/>
                </a:solidFill>
                <a:cs typeface="Arial" pitchFamily="34" charset="0"/>
              </a:rPr>
              <a:t/>
            </a:r>
            <a:br>
              <a:rPr lang="it-IT" altLang="it-IT" sz="2800" b="1" i="1" dirty="0">
                <a:solidFill>
                  <a:srgbClr val="000066"/>
                </a:solidFill>
                <a:cs typeface="Arial" pitchFamily="34" charset="0"/>
              </a:rPr>
            </a:br>
            <a:endParaRPr lang="it-IT" altLang="it-IT" sz="2800" b="1" i="1" dirty="0" smtClean="0">
              <a:solidFill>
                <a:srgbClr val="000066"/>
              </a:solidFill>
              <a:cs typeface="Arial" pitchFamily="34" charset="0"/>
            </a:endParaRPr>
          </a:p>
          <a:p>
            <a:pPr eaLnBrk="1" hangingPunct="1"/>
            <a:endParaRPr lang="it-IT" altLang="it-IT" sz="1800" b="1" i="1" dirty="0">
              <a:solidFill>
                <a:srgbClr val="000066"/>
              </a:solidFill>
              <a:cs typeface="Arial" pitchFamily="34" charset="0"/>
            </a:endParaRPr>
          </a:p>
          <a:p>
            <a:pPr eaLnBrk="1" hangingPunct="1"/>
            <a:r>
              <a:rPr lang="it-IT" altLang="it-IT" sz="1800" b="1" i="1" dirty="0" smtClean="0">
                <a:solidFill>
                  <a:srgbClr val="000066"/>
                </a:solidFill>
                <a:cs typeface="Arial" pitchFamily="34" charset="0"/>
              </a:rPr>
              <a:t>(</a:t>
            </a:r>
            <a:r>
              <a:rPr lang="it-IT" altLang="it-IT" sz="1800" b="1" i="1" dirty="0">
                <a:solidFill>
                  <a:srgbClr val="000066"/>
                </a:solidFill>
                <a:cs typeface="Arial" pitchFamily="34" charset="0"/>
              </a:rPr>
              <a:t> </a:t>
            </a:r>
            <a:r>
              <a:rPr lang="it-IT" altLang="it-IT" sz="1800" b="1" i="1" dirty="0" err="1" smtClean="0">
                <a:solidFill>
                  <a:srgbClr val="000066"/>
                </a:solidFill>
                <a:cs typeface="Arial" pitchFamily="34" charset="0"/>
              </a:rPr>
              <a:t>after</a:t>
            </a:r>
            <a:r>
              <a:rPr lang="it-IT" altLang="it-IT" sz="1800" b="1" i="1" dirty="0" smtClean="0">
                <a:solidFill>
                  <a:srgbClr val="000066"/>
                </a:solidFill>
                <a:cs typeface="Arial" pitchFamily="34" charset="0"/>
              </a:rPr>
              <a:t> 8 </a:t>
            </a:r>
            <a:r>
              <a:rPr lang="it-IT" altLang="it-IT" sz="1800" b="1" i="1" dirty="0" err="1" smtClean="0">
                <a:solidFill>
                  <a:srgbClr val="000066"/>
                </a:solidFill>
                <a:cs typeface="Arial" pitchFamily="34" charset="0"/>
              </a:rPr>
              <a:t>days</a:t>
            </a:r>
            <a:r>
              <a:rPr lang="it-IT" altLang="it-IT" sz="1800" b="1" i="1" dirty="0" smtClean="0">
                <a:solidFill>
                  <a:srgbClr val="000066"/>
                </a:solidFill>
                <a:cs typeface="Arial" pitchFamily="34" charset="0"/>
              </a:rPr>
              <a:t> )</a:t>
            </a:r>
            <a:endParaRPr lang="it-IT" altLang="it-IT" sz="1800" b="1" i="1" dirty="0">
              <a:solidFill>
                <a:srgbClr val="000066"/>
              </a:solidFill>
              <a:cs typeface="Arial" pitchFamily="34" charset="0"/>
            </a:endParaRPr>
          </a:p>
        </p:txBody>
      </p:sp>
      <p:pic>
        <p:nvPicPr>
          <p:cNvPr id="7" name="Picture 2" descr="http://staffweb.itsligo.ie/staff/gmuir/MaterialsLab/SEM/SEM%20images/Concre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5092" y="2807806"/>
            <a:ext cx="3233815" cy="3233815"/>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2951302" y="6077183"/>
            <a:ext cx="3225800" cy="376237"/>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CEMENT</a:t>
            </a:r>
            <a:endParaRPr lang="it-IT" altLang="it-IT" sz="1800" b="1" i="1" dirty="0"/>
          </a:p>
        </p:txBody>
      </p:sp>
      <p:sp>
        <p:nvSpPr>
          <p:cNvPr id="12" name="Text Box 3"/>
          <p:cNvSpPr txBox="1">
            <a:spLocks noChangeArrowheads="1"/>
          </p:cNvSpPr>
          <p:nvPr/>
        </p:nvSpPr>
        <p:spPr bwMode="auto">
          <a:xfrm>
            <a:off x="250825" y="2063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Morphological</a:t>
            </a:r>
            <a:r>
              <a:rPr lang="it-IT" sz="3600" b="1" i="1" dirty="0" smtClean="0">
                <a:solidFill>
                  <a:srgbClr val="FF6600"/>
                </a:solidFill>
                <a:effectLst>
                  <a:outerShdw blurRad="38100" dist="38100" dir="2700000" algn="tl">
                    <a:srgbClr val="000000"/>
                  </a:outerShdw>
                </a:effectLst>
              </a:rPr>
              <a:t> Compatibility</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39767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DSCF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Elastic</a:t>
            </a:r>
            <a:r>
              <a:rPr lang="it-IT" sz="1800" b="1" i="1" dirty="0" smtClean="0"/>
              <a:t> </a:t>
            </a:r>
            <a:r>
              <a:rPr lang="it-IT" sz="1800" b="1" i="1" dirty="0" err="1" smtClean="0"/>
              <a:t>mechanical</a:t>
            </a:r>
            <a:r>
              <a:rPr lang="it-IT" sz="1800" b="1" i="1" dirty="0" smtClean="0"/>
              <a:t> </a:t>
            </a:r>
            <a:r>
              <a:rPr lang="it-IT" sz="1800" b="1" i="1" dirty="0" err="1" smtClean="0"/>
              <a:t>incompatibility</a:t>
            </a:r>
            <a:endParaRPr lang="it-IT" sz="1800" b="1" i="1" dirty="0"/>
          </a:p>
        </p:txBody>
      </p:sp>
    </p:spTree>
    <p:extLst>
      <p:ext uri="{BB962C8B-B14F-4D97-AF65-F5344CB8AC3E}">
        <p14:creationId xmlns:p14="http://schemas.microsoft.com/office/powerpoint/2010/main" val="7339013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2" descr="C:\Documents and Settings\davide.bandera\Documenti\Immagini\Caserma Picca - BARI\Davide - 19 marzo 2013\DSC00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Elastic</a:t>
            </a:r>
            <a:r>
              <a:rPr lang="it-IT" sz="1800" b="1" i="1" dirty="0" smtClean="0"/>
              <a:t> </a:t>
            </a:r>
            <a:r>
              <a:rPr lang="it-IT" sz="1800" b="1" i="1" dirty="0" err="1" smtClean="0"/>
              <a:t>mechanical</a:t>
            </a:r>
            <a:r>
              <a:rPr lang="it-IT" sz="1800" b="1" i="1" dirty="0" smtClean="0"/>
              <a:t> </a:t>
            </a:r>
            <a:r>
              <a:rPr lang="it-IT" sz="1800" b="1" i="1" dirty="0" err="1" smtClean="0"/>
              <a:t>incompatibility</a:t>
            </a:r>
            <a:endParaRPr lang="it-IT" sz="1800" b="1" i="1" dirty="0"/>
          </a:p>
        </p:txBody>
      </p:sp>
    </p:spTree>
    <p:extLst>
      <p:ext uri="{BB962C8B-B14F-4D97-AF65-F5344CB8AC3E}">
        <p14:creationId xmlns:p14="http://schemas.microsoft.com/office/powerpoint/2010/main" val="121776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88356" y="2133600"/>
            <a:ext cx="8137525" cy="2303540"/>
          </a:xfrm>
        </p:spPr>
        <p:txBody>
          <a:bodyPr/>
          <a:lstStyle/>
          <a:p>
            <a:pPr marL="0" indent="0" eaLnBrk="1" hangingPunct="1">
              <a:lnSpc>
                <a:spcPct val="90000"/>
              </a:lnSpc>
              <a:spcBef>
                <a:spcPct val="50000"/>
              </a:spcBef>
              <a:buFontTx/>
              <a:buNone/>
              <a:defRPr/>
            </a:pPr>
            <a:r>
              <a:rPr lang="en-GB" altLang="it-IT" sz="2800" b="1" i="1" dirty="0" smtClean="0">
                <a:solidFill>
                  <a:srgbClr val="000099"/>
                </a:solidFill>
                <a:latin typeface="Arial"/>
                <a:ea typeface="ＭＳ Ｐゴシック" pitchFamily="1" charset="-128"/>
                <a:cs typeface="+mj-cs"/>
              </a:rPr>
              <a:t>An </a:t>
            </a:r>
            <a:r>
              <a:rPr lang="en-GB" altLang="it-IT" sz="2800" b="1" i="1" dirty="0">
                <a:solidFill>
                  <a:srgbClr val="000099"/>
                </a:solidFill>
                <a:latin typeface="Arial"/>
                <a:ea typeface="ＭＳ Ｐゴシック" pitchFamily="1" charset="-128"/>
                <a:cs typeface="+mj-cs"/>
              </a:rPr>
              <a:t>analysis is necessary, since it is directed to collect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historical data</a:t>
            </a:r>
            <a:r>
              <a:rPr lang="en-GB" altLang="it-IT" sz="2800" b="1" i="1" dirty="0">
                <a:solidFill>
                  <a:srgbClr val="000099"/>
                </a:solidFill>
                <a:latin typeface="Arial"/>
                <a:ea typeface="ＭＳ Ｐゴシック" pitchFamily="1" charset="-128"/>
                <a:cs typeface="+mj-cs"/>
              </a:rPr>
              <a:t> on the structure and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information on the materials</a:t>
            </a:r>
            <a:r>
              <a:rPr lang="en-GB" altLang="it-IT" sz="2800" b="1" i="1" dirty="0">
                <a:solidFill>
                  <a:srgbClr val="000099"/>
                </a:solidFill>
                <a:latin typeface="Arial"/>
                <a:ea typeface="ＭＳ Ｐゴシック" pitchFamily="1" charset="-128"/>
                <a:cs typeface="+mj-cs"/>
              </a:rPr>
              <a:t> which compose the historical buildings and on their </a:t>
            </a:r>
            <a:r>
              <a:rPr lang="en-GB" altLang="it-IT" sz="2800" b="1" i="1" kern="1200" dirty="0">
                <a:solidFill>
                  <a:srgbClr val="FF6600"/>
                </a:solidFill>
                <a:effectLst>
                  <a:outerShdw blurRad="38100" dist="38100" dir="2700000" algn="tl">
                    <a:srgbClr val="000000"/>
                  </a:outerShdw>
                </a:effectLst>
                <a:latin typeface="Arial" charset="0"/>
                <a:ea typeface="MS PGothic" pitchFamily="34" charset="-128"/>
              </a:rPr>
              <a:t>state of conservation</a:t>
            </a:r>
          </a:p>
        </p:txBody>
      </p:sp>
      <p:sp>
        <p:nvSpPr>
          <p:cNvPr id="5" name="Text Box 3"/>
          <p:cNvSpPr txBox="1">
            <a:spLocks noChangeArrowheads="1"/>
          </p:cNvSpPr>
          <p:nvPr/>
        </p:nvSpPr>
        <p:spPr bwMode="auto">
          <a:xfrm>
            <a:off x="250825" y="503238"/>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900113" algn="l"/>
                <a:tab pos="1255713" algn="l"/>
              </a:tabLst>
              <a:defRPr/>
            </a:pPr>
            <a:r>
              <a:rPr lang="it-IT" sz="3600" b="1" i="1" dirty="0" smtClean="0">
                <a:solidFill>
                  <a:srgbClr val="FF6600"/>
                </a:solidFill>
                <a:effectLst>
                  <a:outerShdw blurRad="38100" dist="38100" dir="2700000" algn="tl">
                    <a:srgbClr val="000000"/>
                  </a:outerShdw>
                </a:effectLst>
              </a:rPr>
              <a:t>1.	ANALYSIS</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3621011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88067" name="Text Box 3"/>
          <p:cNvSpPr txBox="1">
            <a:spLocks noChangeArrowheads="1"/>
          </p:cNvSpPr>
          <p:nvPr/>
        </p:nvSpPr>
        <p:spPr bwMode="auto">
          <a:xfrm>
            <a:off x="627063" y="6196013"/>
            <a:ext cx="7759700" cy="523220"/>
          </a:xfrm>
          <a:prstGeom prst="rect">
            <a:avLst/>
          </a:prstGeom>
          <a:solidFill>
            <a:srgbClr val="FFFF99"/>
          </a:solidFill>
          <a:ln w="9525">
            <a:solidFill>
              <a:schemeClr val="accent2"/>
            </a:solidFill>
            <a:miter lim="800000"/>
            <a:headEnd/>
            <a:tailEnd/>
          </a:ln>
          <a:effectLst/>
        </p:spPr>
        <p:txBody>
          <a:bodyPr>
            <a:spAutoFit/>
          </a:bodyPr>
          <a:lstStyle/>
          <a:p>
            <a:pPr>
              <a:spcBef>
                <a:spcPct val="50000"/>
              </a:spcBef>
              <a:defRPr/>
            </a:pPr>
            <a:r>
              <a:rPr lang="it-IT" sz="2800" b="1" i="1" dirty="0" smtClean="0">
                <a:solidFill>
                  <a:srgbClr val="3248A6"/>
                </a:solidFill>
                <a:effectLst>
                  <a:outerShdw blurRad="38100" dist="38100" dir="2700000" algn="tl">
                    <a:srgbClr val="000000"/>
                  </a:outerShdw>
                </a:effectLst>
              </a:rPr>
              <a:t>ANSTETT test – </a:t>
            </a:r>
            <a:r>
              <a:rPr lang="it-IT" sz="2800" b="1" i="1" dirty="0" err="1" smtClean="0">
                <a:solidFill>
                  <a:srgbClr val="3248A6"/>
                </a:solidFill>
                <a:effectLst>
                  <a:outerShdw blurRad="38100" dist="38100" dir="2700000" algn="tl">
                    <a:srgbClr val="000000"/>
                  </a:outerShdw>
                </a:effectLst>
              </a:rPr>
              <a:t>Resistance</a:t>
            </a:r>
            <a:r>
              <a:rPr lang="it-IT" sz="2800" b="1" i="1" dirty="0" smtClean="0">
                <a:solidFill>
                  <a:srgbClr val="3248A6"/>
                </a:solidFill>
                <a:effectLst>
                  <a:outerShdw blurRad="38100" dist="38100" dir="2700000" algn="tl">
                    <a:srgbClr val="000000"/>
                  </a:outerShdw>
                </a:effectLst>
              </a:rPr>
              <a:t> to </a:t>
            </a:r>
            <a:r>
              <a:rPr lang="it-IT" sz="2800" b="1" i="1" dirty="0" err="1" smtClean="0">
                <a:solidFill>
                  <a:srgbClr val="3248A6"/>
                </a:solidFill>
                <a:effectLst>
                  <a:outerShdw blurRad="38100" dist="38100" dir="2700000" algn="tl">
                    <a:srgbClr val="000000"/>
                  </a:outerShdw>
                </a:effectLst>
              </a:rPr>
              <a:t>suluble</a:t>
            </a:r>
            <a:r>
              <a:rPr lang="it-IT" sz="2800" b="1" i="1" dirty="0" smtClean="0">
                <a:solidFill>
                  <a:srgbClr val="3248A6"/>
                </a:solidFill>
                <a:effectLst>
                  <a:outerShdw blurRad="38100" dist="38100" dir="2700000" algn="tl">
                    <a:srgbClr val="000000"/>
                  </a:outerShdw>
                </a:effectLst>
              </a:rPr>
              <a:t> </a:t>
            </a:r>
            <a:r>
              <a:rPr lang="it-IT" sz="2800" b="1" i="1" dirty="0" err="1" smtClean="0">
                <a:solidFill>
                  <a:srgbClr val="3248A6"/>
                </a:solidFill>
                <a:effectLst>
                  <a:outerShdw blurRad="38100" dist="38100" dir="2700000" algn="tl">
                    <a:srgbClr val="000000"/>
                  </a:outerShdw>
                </a:effectLst>
              </a:rPr>
              <a:t>salts</a:t>
            </a:r>
            <a:endParaRPr lang="it-IT" sz="2800" b="1" i="1" dirty="0">
              <a:solidFill>
                <a:srgbClr val="3248A6"/>
              </a:solidFill>
              <a:effectLst>
                <a:outerShdw blurRad="38100" dist="38100" dir="2700000" algn="tl">
                  <a:srgbClr val="000000"/>
                </a:outerShdw>
              </a:effectLst>
            </a:endParaRPr>
          </a:p>
        </p:txBody>
      </p:sp>
      <p:sp>
        <p:nvSpPr>
          <p:cNvPr id="88068" name="Text Box 4"/>
          <p:cNvSpPr txBox="1">
            <a:spLocks noChangeArrowheads="1"/>
          </p:cNvSpPr>
          <p:nvPr/>
        </p:nvSpPr>
        <p:spPr bwMode="auto">
          <a:xfrm>
            <a:off x="4516438" y="2547938"/>
            <a:ext cx="4027487" cy="415925"/>
          </a:xfrm>
          <a:prstGeom prst="rect">
            <a:avLst/>
          </a:prstGeom>
          <a:solidFill>
            <a:srgbClr val="89A5FF"/>
          </a:solidFill>
          <a:ln w="19050">
            <a:solidFill>
              <a:srgbClr val="FF0000"/>
            </a:solidFill>
            <a:miter lim="800000"/>
            <a:headEnd/>
            <a:tailEnd/>
          </a:ln>
          <a:effectLst/>
        </p:spPr>
        <p:txBody>
          <a:bodyPr>
            <a:spAutoFit/>
          </a:bodyPr>
          <a:lstStyle/>
          <a:p>
            <a:pPr>
              <a:spcBef>
                <a:spcPct val="50000"/>
              </a:spcBef>
              <a:defRPr/>
            </a:pPr>
            <a:r>
              <a:rPr lang="it-IT" sz="2000" b="1" i="1" dirty="0" smtClean="0">
                <a:solidFill>
                  <a:schemeClr val="bg1"/>
                </a:solidFill>
                <a:effectLst>
                  <a:outerShdw blurRad="38100" dist="38100" dir="2700000" algn="tl">
                    <a:srgbClr val="000000"/>
                  </a:outerShdw>
                </a:effectLst>
              </a:rPr>
              <a:t>MAPE-ANTIQUE Binder</a:t>
            </a:r>
            <a:endParaRPr lang="it-IT" sz="2000" b="1" i="1" dirty="0">
              <a:solidFill>
                <a:schemeClr val="bg1"/>
              </a:solidFill>
              <a:effectLst>
                <a:outerShdw blurRad="38100" dist="38100" dir="2700000" algn="tl">
                  <a:srgbClr val="000000"/>
                </a:outerShdw>
              </a:effectLst>
            </a:endParaRPr>
          </a:p>
        </p:txBody>
      </p:sp>
      <p:sp>
        <p:nvSpPr>
          <p:cNvPr id="88069" name="Text Box 5"/>
          <p:cNvSpPr txBox="1">
            <a:spLocks noChangeArrowheads="1"/>
          </p:cNvSpPr>
          <p:nvPr/>
        </p:nvSpPr>
        <p:spPr bwMode="auto">
          <a:xfrm>
            <a:off x="5357813" y="1362075"/>
            <a:ext cx="3036887" cy="707886"/>
          </a:xfrm>
          <a:prstGeom prst="rect">
            <a:avLst/>
          </a:prstGeom>
          <a:solidFill>
            <a:schemeClr val="bg1"/>
          </a:solidFill>
          <a:ln w="19050">
            <a:solidFill>
              <a:srgbClr val="FF0000"/>
            </a:solidFill>
            <a:miter lim="800000"/>
            <a:headEnd/>
            <a:tailEnd/>
          </a:ln>
          <a:effectLst/>
        </p:spPr>
        <p:txBody>
          <a:bodyPr>
            <a:spAutoFit/>
          </a:bodyPr>
          <a:lstStyle/>
          <a:p>
            <a:pPr>
              <a:spcBef>
                <a:spcPct val="50000"/>
              </a:spcBef>
              <a:defRPr/>
            </a:pPr>
            <a:r>
              <a:rPr lang="it-IT" sz="2000" b="1" i="1" dirty="0" smtClean="0">
                <a:solidFill>
                  <a:srgbClr val="FF6600"/>
                </a:solidFill>
                <a:effectLst>
                  <a:outerShdw blurRad="38100" dist="38100" dir="2700000" algn="tl">
                    <a:srgbClr val="C0C0C0"/>
                  </a:outerShdw>
                </a:effectLst>
              </a:rPr>
              <a:t>M-A </a:t>
            </a:r>
            <a:r>
              <a:rPr lang="it-IT" sz="2000" b="1" i="1" dirty="0" err="1" smtClean="0">
                <a:solidFill>
                  <a:srgbClr val="FF6600"/>
                </a:solidFill>
                <a:effectLst>
                  <a:outerShdw blurRad="38100" dist="38100" dir="2700000" algn="tl">
                    <a:srgbClr val="C0C0C0"/>
                  </a:outerShdw>
                </a:effectLst>
              </a:rPr>
              <a:t>Dehumidifying</a:t>
            </a:r>
            <a:r>
              <a:rPr lang="it-IT" sz="2000" b="1" i="1" dirty="0" smtClean="0">
                <a:solidFill>
                  <a:srgbClr val="FF6600"/>
                </a:solidFill>
                <a:effectLst>
                  <a:outerShdw blurRad="38100" dist="38100" dir="2700000" algn="tl">
                    <a:srgbClr val="C0C0C0"/>
                  </a:outerShdw>
                </a:effectLst>
              </a:rPr>
              <a:t> render</a:t>
            </a:r>
            <a:endParaRPr lang="it-IT" sz="2000" b="1" i="1" dirty="0">
              <a:solidFill>
                <a:srgbClr val="FF6600"/>
              </a:solidFill>
              <a:effectLst>
                <a:outerShdw blurRad="38100" dist="38100" dir="2700000" algn="tl">
                  <a:srgbClr val="C0C0C0"/>
                </a:outerShdw>
              </a:effectLst>
            </a:endParaRPr>
          </a:p>
        </p:txBody>
      </p:sp>
      <p:sp>
        <p:nvSpPr>
          <p:cNvPr id="88070" name="Text Box 6"/>
          <p:cNvSpPr txBox="1">
            <a:spLocks noChangeArrowheads="1"/>
          </p:cNvSpPr>
          <p:nvPr/>
        </p:nvSpPr>
        <p:spPr bwMode="auto">
          <a:xfrm>
            <a:off x="3943350" y="5287963"/>
            <a:ext cx="3924300" cy="707886"/>
          </a:xfrm>
          <a:prstGeom prst="rect">
            <a:avLst/>
          </a:prstGeom>
          <a:solidFill>
            <a:schemeClr val="bg1"/>
          </a:solidFill>
          <a:ln w="19050">
            <a:solidFill>
              <a:srgbClr val="FF0000"/>
            </a:solidFill>
            <a:miter lim="800000"/>
            <a:headEnd/>
            <a:tailEnd/>
          </a:ln>
          <a:effectLst/>
        </p:spPr>
        <p:txBody>
          <a:bodyPr>
            <a:spAutoFit/>
          </a:bodyPr>
          <a:lstStyle/>
          <a:p>
            <a:pPr>
              <a:spcBef>
                <a:spcPct val="50000"/>
              </a:spcBef>
              <a:defRPr/>
            </a:pPr>
            <a:r>
              <a:rPr lang="it-IT" sz="2000" b="1" i="1" dirty="0" smtClean="0">
                <a:solidFill>
                  <a:srgbClr val="FF6600"/>
                </a:solidFill>
                <a:effectLst>
                  <a:outerShdw blurRad="38100" dist="38100" dir="2700000" algn="tl">
                    <a:srgbClr val="C0C0C0"/>
                  </a:outerShdw>
                </a:effectLst>
              </a:rPr>
              <a:t>PRODUCTS </a:t>
            </a:r>
            <a:r>
              <a:rPr lang="it-IT" sz="2000" b="1" i="1" dirty="0">
                <a:solidFill>
                  <a:srgbClr val="FF6600"/>
                </a:solidFill>
                <a:effectLst>
                  <a:outerShdw blurRad="38100" dist="38100" dir="2700000" algn="tl">
                    <a:srgbClr val="C0C0C0"/>
                  </a:outerShdw>
                </a:effectLst>
              </a:rPr>
              <a:t>NOT RESISTANT TO </a:t>
            </a:r>
            <a:r>
              <a:rPr lang="it-IT" sz="2000" b="1" i="1" dirty="0" smtClean="0">
                <a:solidFill>
                  <a:srgbClr val="FF6600"/>
                </a:solidFill>
                <a:effectLst>
                  <a:outerShdw blurRad="38100" dist="38100" dir="2700000" algn="tl">
                    <a:srgbClr val="C0C0C0"/>
                  </a:outerShdw>
                </a:effectLst>
              </a:rPr>
              <a:t>SULPHATES</a:t>
            </a:r>
            <a:endParaRPr lang="it-IT" sz="2000" b="1" i="1" dirty="0">
              <a:solidFill>
                <a:srgbClr val="FF6600"/>
              </a:solidFill>
              <a:effectLst>
                <a:outerShdw blurRad="38100" dist="38100" dir="2700000" algn="tl">
                  <a:srgbClr val="C0C0C0"/>
                </a:outerShdw>
              </a:effectLst>
            </a:endParaRPr>
          </a:p>
        </p:txBody>
      </p:sp>
      <p:sp>
        <p:nvSpPr>
          <p:cNvPr id="9" name="Text Box 3"/>
          <p:cNvSpPr txBox="1">
            <a:spLocks noChangeArrowheads="1"/>
          </p:cNvSpPr>
          <p:nvPr/>
        </p:nvSpPr>
        <p:spPr bwMode="auto">
          <a:xfrm>
            <a:off x="250825" y="218238"/>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Resistant</a:t>
            </a:r>
            <a:r>
              <a:rPr lang="it-IT" sz="3600" b="1" i="1" dirty="0" smtClean="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to </a:t>
            </a:r>
            <a:r>
              <a:rPr lang="it-IT" sz="3600" b="1" i="1" smtClean="0">
                <a:solidFill>
                  <a:srgbClr val="FF6600"/>
                </a:solidFill>
                <a:effectLst>
                  <a:outerShdw blurRad="38100" dist="38100" dir="2700000" algn="tl">
                    <a:srgbClr val="000000"/>
                  </a:outerShdw>
                </a:effectLst>
              </a:rPr>
              <a:t>Salts</a:t>
            </a:r>
            <a:endParaRPr lang="it-IT" sz="3600" b="1" i="1" dirty="0">
              <a:solidFill>
                <a:srgbClr val="FF6600"/>
              </a:solidFill>
              <a:effectLst>
                <a:outerShdw blurRad="38100" dist="38100" dir="2700000" algn="tl">
                  <a:srgbClr val="000000"/>
                </a:outerShdw>
              </a:effectLst>
            </a:endParaRPr>
          </a:p>
        </p:txBody>
      </p:sp>
      <p:sp>
        <p:nvSpPr>
          <p:cNvPr id="11" name="Text Box 3"/>
          <p:cNvSpPr txBox="1">
            <a:spLocks noChangeArrowheads="1"/>
          </p:cNvSpPr>
          <p:nvPr/>
        </p:nvSpPr>
        <p:spPr bwMode="auto">
          <a:xfrm>
            <a:off x="0" y="1340710"/>
            <a:ext cx="1907630" cy="2862322"/>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M-A </a:t>
            </a:r>
            <a:r>
              <a:rPr lang="en-GB" altLang="it-IT" sz="1800" dirty="0" smtClean="0">
                <a:latin typeface="Verdana" pitchFamily="34" charset="0"/>
              </a:rPr>
              <a:t>products </a:t>
            </a:r>
            <a:r>
              <a:rPr lang="en-GB" altLang="it-IT" sz="1800" dirty="0">
                <a:latin typeface="Verdana" pitchFamily="34" charset="0"/>
              </a:rPr>
              <a:t>are resistant to the soluble salts and in particular to sulphates, which means that there is no chemical reaction</a:t>
            </a:r>
            <a:endParaRPr lang="it-IT" altLang="it-IT" sz="1800" b="1" i="1" dirty="0"/>
          </a:p>
        </p:txBody>
      </p:sp>
    </p:spTree>
    <p:extLst>
      <p:ext uri="{BB962C8B-B14F-4D97-AF65-F5344CB8AC3E}">
        <p14:creationId xmlns:p14="http://schemas.microsoft.com/office/powerpoint/2010/main" val="680851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8068"/>
                                        </p:tgtEl>
                                        <p:attrNameLst>
                                          <p:attrName>style.visibility</p:attrName>
                                        </p:attrNameLst>
                                      </p:cBhvr>
                                      <p:to>
                                        <p:strVal val="visible"/>
                                      </p:to>
                                    </p:set>
                                    <p:anim calcmode="lin" valueType="num">
                                      <p:cBhvr additive="base">
                                        <p:cTn id="7" dur="500" fill="hold"/>
                                        <p:tgtEl>
                                          <p:spTgt spid="88068"/>
                                        </p:tgtEl>
                                        <p:attrNameLst>
                                          <p:attrName>ppt_x</p:attrName>
                                        </p:attrNameLst>
                                      </p:cBhvr>
                                      <p:tavLst>
                                        <p:tav tm="0">
                                          <p:val>
                                            <p:strVal val="1+#ppt_w/2"/>
                                          </p:val>
                                        </p:tav>
                                        <p:tav tm="100000">
                                          <p:val>
                                            <p:strVal val="#ppt_x"/>
                                          </p:val>
                                        </p:tav>
                                      </p:tavLst>
                                    </p:anim>
                                    <p:anim calcmode="lin" valueType="num">
                                      <p:cBhvr additive="base">
                                        <p:cTn id="8"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additive="base">
                                        <p:cTn id="13" dur="500" fill="hold"/>
                                        <p:tgtEl>
                                          <p:spTgt spid="88069"/>
                                        </p:tgtEl>
                                        <p:attrNameLst>
                                          <p:attrName>ppt_x</p:attrName>
                                        </p:attrNameLst>
                                      </p:cBhvr>
                                      <p:tavLst>
                                        <p:tav tm="0">
                                          <p:val>
                                            <p:strVal val="1+#ppt_w/2"/>
                                          </p:val>
                                        </p:tav>
                                        <p:tav tm="100000">
                                          <p:val>
                                            <p:strVal val="#ppt_x"/>
                                          </p:val>
                                        </p:tav>
                                      </p:tavLst>
                                    </p:anim>
                                    <p:anim calcmode="lin" valueType="num">
                                      <p:cBhvr additive="base">
                                        <p:cTn id="14" dur="500" fill="hold"/>
                                        <p:tgtEl>
                                          <p:spTgt spid="8806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8070"/>
                                        </p:tgtEl>
                                        <p:attrNameLst>
                                          <p:attrName>style.visibility</p:attrName>
                                        </p:attrNameLst>
                                      </p:cBhvr>
                                      <p:to>
                                        <p:strVal val="visible"/>
                                      </p:to>
                                    </p:set>
                                    <p:anim calcmode="lin" valueType="num">
                                      <p:cBhvr additive="base">
                                        <p:cTn id="19" dur="500" fill="hold"/>
                                        <p:tgtEl>
                                          <p:spTgt spid="88070"/>
                                        </p:tgtEl>
                                        <p:attrNameLst>
                                          <p:attrName>ppt_x</p:attrName>
                                        </p:attrNameLst>
                                      </p:cBhvr>
                                      <p:tavLst>
                                        <p:tav tm="0">
                                          <p:val>
                                            <p:strVal val="1+#ppt_w/2"/>
                                          </p:val>
                                        </p:tav>
                                        <p:tav tm="100000">
                                          <p:val>
                                            <p:strVal val="#ppt_x"/>
                                          </p:val>
                                        </p:tav>
                                      </p:tavLst>
                                    </p:anim>
                                    <p:anim calcmode="lin" valueType="num">
                                      <p:cBhvr additive="base">
                                        <p:cTn id="20" dur="500" fill="hold"/>
                                        <p:tgtEl>
                                          <p:spTgt spid="88070"/>
                                        </p:tgtEl>
                                        <p:attrNameLst>
                                          <p:attrName>ppt_y</p:attrName>
                                        </p:attrNameLst>
                                      </p:cBhvr>
                                      <p:tavLst>
                                        <p:tav tm="0">
                                          <p:val>
                                            <p:strVal val="#ppt_y"/>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nimBg="1" autoUpdateAnimBg="0"/>
      <p:bldP spid="88069" grpId="0" animBg="1" autoUpdateAnimBg="0"/>
      <p:bldP spid="88070" grpId="0" animBg="1" autoUpdateAnimBg="0"/>
      <p:bldP spid="1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97191" y="953336"/>
            <a:ext cx="7762875" cy="4970462"/>
            <a:chOff x="130" y="377"/>
            <a:chExt cx="4890" cy="3131"/>
          </a:xfrm>
        </p:grpSpPr>
        <p:sp>
          <p:nvSpPr>
            <p:cNvPr id="25604" name="Rectangle 3"/>
            <p:cNvSpPr>
              <a:spLocks noChangeArrowheads="1"/>
            </p:cNvSpPr>
            <p:nvPr/>
          </p:nvSpPr>
          <p:spPr bwMode="auto">
            <a:xfrm>
              <a:off x="3849" y="381"/>
              <a:ext cx="1171" cy="3127"/>
            </a:xfrm>
            <a:prstGeom prst="rect">
              <a:avLst/>
            </a:prstGeom>
            <a:gradFill rotWithShape="0">
              <a:gsLst>
                <a:gs pos="0">
                  <a:srgbClr val="FFFFC6"/>
                </a:gs>
                <a:gs pos="100000">
                  <a:srgbClr val="FFFF99"/>
                </a:gs>
              </a:gsLst>
              <a:lin ang="5400000" scaled="1"/>
            </a:gradFill>
            <a:ln w="9525">
              <a:noFill/>
              <a:miter lim="800000"/>
              <a:headEnd/>
              <a:tailEnd type="none" w="med" len="lg"/>
            </a:ln>
          </p:spPr>
          <p:txBody>
            <a:bodyPr wrap="none" anchor="ctr"/>
            <a:lstStyle/>
            <a:p>
              <a:endParaRPr lang="it-IT"/>
            </a:p>
          </p:txBody>
        </p:sp>
        <p:sp>
          <p:nvSpPr>
            <p:cNvPr id="25605" name="Rectangle 4" descr="Sabbia"/>
            <p:cNvSpPr>
              <a:spLocks noChangeArrowheads="1"/>
            </p:cNvSpPr>
            <p:nvPr/>
          </p:nvSpPr>
          <p:spPr bwMode="auto">
            <a:xfrm>
              <a:off x="130" y="381"/>
              <a:ext cx="3444" cy="3127"/>
            </a:xfrm>
            <a:prstGeom prst="rect">
              <a:avLst/>
            </a:prstGeom>
            <a:blipFill dpi="0" rotWithShape="0">
              <a:blip r:embed="rId2" cstate="print"/>
              <a:srcRect/>
              <a:tile tx="0" ty="0" sx="100000" sy="100000" flip="none" algn="tl"/>
            </a:blipFill>
            <a:ln w="9525">
              <a:solidFill>
                <a:srgbClr val="333333"/>
              </a:solidFill>
              <a:miter lim="800000"/>
              <a:headEnd/>
              <a:tailEnd type="none" w="med" len="lg"/>
            </a:ln>
          </p:spPr>
          <p:txBody>
            <a:bodyPr wrap="none" anchor="ctr"/>
            <a:lstStyle/>
            <a:p>
              <a:pPr eaLnBrk="1" hangingPunct="1"/>
              <a:endParaRPr lang="it-IT" sz="2000" b="1"/>
            </a:p>
          </p:txBody>
        </p:sp>
        <p:sp>
          <p:nvSpPr>
            <p:cNvPr id="25606" name="Freeform 5"/>
            <p:cNvSpPr>
              <a:spLocks/>
            </p:cNvSpPr>
            <p:nvPr/>
          </p:nvSpPr>
          <p:spPr bwMode="auto">
            <a:xfrm>
              <a:off x="3574" y="381"/>
              <a:ext cx="275" cy="3127"/>
            </a:xfrm>
            <a:custGeom>
              <a:avLst/>
              <a:gdLst>
                <a:gd name="T0" fmla="*/ 0 w 192"/>
                <a:gd name="T1" fmla="*/ 0 h 1776"/>
                <a:gd name="T2" fmla="*/ 0 w 192"/>
                <a:gd name="T3" fmla="*/ 2147483647 h 1776"/>
                <a:gd name="T4" fmla="*/ 9204227 w 192"/>
                <a:gd name="T5" fmla="*/ 2147483647 h 1776"/>
                <a:gd name="T6" fmla="*/ 9204227 w 192"/>
                <a:gd name="T7" fmla="*/ 0 h 1776"/>
                <a:gd name="T8" fmla="*/ 0 w 192"/>
                <a:gd name="T9" fmla="*/ 0 h 1776"/>
                <a:gd name="T10" fmla="*/ 0 60000 65536"/>
                <a:gd name="T11" fmla="*/ 0 60000 65536"/>
                <a:gd name="T12" fmla="*/ 0 60000 65536"/>
                <a:gd name="T13" fmla="*/ 0 60000 65536"/>
                <a:gd name="T14" fmla="*/ 0 60000 65536"/>
                <a:gd name="T15" fmla="*/ 0 w 192"/>
                <a:gd name="T16" fmla="*/ 0 h 1776"/>
                <a:gd name="T17" fmla="*/ 192 w 192"/>
                <a:gd name="T18" fmla="*/ 1776 h 1776"/>
              </a:gdLst>
              <a:ahLst/>
              <a:cxnLst>
                <a:cxn ang="T10">
                  <a:pos x="T0" y="T1"/>
                </a:cxn>
                <a:cxn ang="T11">
                  <a:pos x="T2" y="T3"/>
                </a:cxn>
                <a:cxn ang="T12">
                  <a:pos x="T4" y="T5"/>
                </a:cxn>
                <a:cxn ang="T13">
                  <a:pos x="T6" y="T7"/>
                </a:cxn>
                <a:cxn ang="T14">
                  <a:pos x="T8" y="T9"/>
                </a:cxn>
              </a:cxnLst>
              <a:rect l="T15" t="T16" r="T17" b="T18"/>
              <a:pathLst>
                <a:path w="192" h="1776">
                  <a:moveTo>
                    <a:pt x="0" y="0"/>
                  </a:moveTo>
                  <a:lnTo>
                    <a:pt x="0" y="1776"/>
                  </a:lnTo>
                  <a:lnTo>
                    <a:pt x="192" y="1776"/>
                  </a:lnTo>
                  <a:lnTo>
                    <a:pt x="192" y="0"/>
                  </a:lnTo>
                  <a:lnTo>
                    <a:pt x="0" y="0"/>
                  </a:lnTo>
                  <a:close/>
                </a:path>
              </a:pathLst>
            </a:custGeom>
            <a:gradFill rotWithShape="0">
              <a:gsLst>
                <a:gs pos="0">
                  <a:srgbClr val="525252"/>
                </a:gs>
                <a:gs pos="100000">
                  <a:srgbClr val="B2B2B2"/>
                </a:gs>
              </a:gsLst>
              <a:lin ang="5400000" scaled="1"/>
            </a:gradFill>
            <a:ln w="9525" cap="flat" cmpd="sng">
              <a:noFill/>
              <a:prstDash val="solid"/>
              <a:round/>
              <a:headEnd type="none" w="med" len="med"/>
              <a:tailEnd type="none" w="med" len="lg"/>
            </a:ln>
          </p:spPr>
          <p:txBody>
            <a:bodyPr/>
            <a:lstStyle/>
            <a:p>
              <a:endParaRPr lang="it-IT"/>
            </a:p>
          </p:txBody>
        </p:sp>
        <p:sp>
          <p:nvSpPr>
            <p:cNvPr id="25607" name="Freeform 6"/>
            <p:cNvSpPr>
              <a:spLocks/>
            </p:cNvSpPr>
            <p:nvPr/>
          </p:nvSpPr>
          <p:spPr bwMode="auto">
            <a:xfrm>
              <a:off x="2604" y="933"/>
              <a:ext cx="1245" cy="1409"/>
            </a:xfrm>
            <a:custGeom>
              <a:avLst/>
              <a:gdLst>
                <a:gd name="T0" fmla="*/ 43465302 w 868"/>
                <a:gd name="T1" fmla="*/ 711195126 h 800"/>
                <a:gd name="T2" fmla="*/ 37832464 w 868"/>
                <a:gd name="T3" fmla="*/ 335747802 h 800"/>
                <a:gd name="T4" fmla="*/ 23855174 w 868"/>
                <a:gd name="T5" fmla="*/ 1656621438 h 800"/>
                <a:gd name="T6" fmla="*/ 18214133 w 868"/>
                <a:gd name="T7" fmla="*/ 2147483647 h 800"/>
                <a:gd name="T8" fmla="*/ 17026185 w 868"/>
                <a:gd name="T9" fmla="*/ 2147483647 h 800"/>
                <a:gd name="T10" fmla="*/ 15815540 w 868"/>
                <a:gd name="T11" fmla="*/ 2147483647 h 800"/>
                <a:gd name="T12" fmla="*/ 14218900 w 868"/>
                <a:gd name="T13" fmla="*/ 2147483647 h 800"/>
                <a:gd name="T14" fmla="*/ 10208839 w 868"/>
                <a:gd name="T15" fmla="*/ 2147483647 h 800"/>
                <a:gd name="T16" fmla="*/ 7808985 w 868"/>
                <a:gd name="T17" fmla="*/ 2147483647 h 800"/>
                <a:gd name="T18" fmla="*/ 6208076 w 868"/>
                <a:gd name="T19" fmla="*/ 2147483647 h 800"/>
                <a:gd name="T20" fmla="*/ 1391269 w 868"/>
                <a:gd name="T21" fmla="*/ 2147483647 h 800"/>
                <a:gd name="T22" fmla="*/ 1009248 w 868"/>
                <a:gd name="T23" fmla="*/ 2147483647 h 800"/>
                <a:gd name="T24" fmla="*/ 3431364 w 868"/>
                <a:gd name="T25" fmla="*/ 2147483647 h 800"/>
                <a:gd name="T26" fmla="*/ 11411928 w 868"/>
                <a:gd name="T27" fmla="*/ 2147483647 h 800"/>
                <a:gd name="T28" fmla="*/ 17422910 w 868"/>
                <a:gd name="T29" fmla="*/ 2147483647 h 800"/>
                <a:gd name="T30" fmla="*/ 22607340 w 868"/>
                <a:gd name="T31" fmla="*/ 2147483647 h 800"/>
                <a:gd name="T32" fmla="*/ 34228414 w 868"/>
                <a:gd name="T33" fmla="*/ 2147483647 h 800"/>
                <a:gd name="T34" fmla="*/ 40242806 w 868"/>
                <a:gd name="T35" fmla="*/ 2147483647 h 800"/>
                <a:gd name="T36" fmla="*/ 43465302 w 868"/>
                <a:gd name="T37" fmla="*/ 2147483647 h 8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68"/>
                <a:gd name="T58" fmla="*/ 0 h 800"/>
                <a:gd name="T59" fmla="*/ 868 w 868"/>
                <a:gd name="T60" fmla="*/ 800 h 8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68" h="800">
                  <a:moveTo>
                    <a:pt x="868" y="30"/>
                  </a:moveTo>
                  <a:cubicBezTo>
                    <a:pt x="823" y="0"/>
                    <a:pt x="816" y="7"/>
                    <a:pt x="756" y="14"/>
                  </a:cubicBezTo>
                  <a:cubicBezTo>
                    <a:pt x="731" y="88"/>
                    <a:pt x="493" y="69"/>
                    <a:pt x="476" y="70"/>
                  </a:cubicBezTo>
                  <a:cubicBezTo>
                    <a:pt x="425" y="76"/>
                    <a:pt x="404" y="75"/>
                    <a:pt x="364" y="102"/>
                  </a:cubicBezTo>
                  <a:cubicBezTo>
                    <a:pt x="354" y="117"/>
                    <a:pt x="350" y="135"/>
                    <a:pt x="340" y="150"/>
                  </a:cubicBezTo>
                  <a:cubicBezTo>
                    <a:pt x="334" y="159"/>
                    <a:pt x="323" y="165"/>
                    <a:pt x="316" y="174"/>
                  </a:cubicBezTo>
                  <a:cubicBezTo>
                    <a:pt x="304" y="189"/>
                    <a:pt x="302" y="216"/>
                    <a:pt x="284" y="222"/>
                  </a:cubicBezTo>
                  <a:cubicBezTo>
                    <a:pt x="256" y="231"/>
                    <a:pt x="232" y="245"/>
                    <a:pt x="204" y="254"/>
                  </a:cubicBezTo>
                  <a:cubicBezTo>
                    <a:pt x="189" y="269"/>
                    <a:pt x="170" y="278"/>
                    <a:pt x="156" y="294"/>
                  </a:cubicBezTo>
                  <a:cubicBezTo>
                    <a:pt x="143" y="308"/>
                    <a:pt x="138" y="328"/>
                    <a:pt x="124" y="342"/>
                  </a:cubicBezTo>
                  <a:cubicBezTo>
                    <a:pt x="95" y="371"/>
                    <a:pt x="62" y="399"/>
                    <a:pt x="28" y="422"/>
                  </a:cubicBezTo>
                  <a:cubicBezTo>
                    <a:pt x="21" y="442"/>
                    <a:pt x="0" y="479"/>
                    <a:pt x="20" y="502"/>
                  </a:cubicBezTo>
                  <a:cubicBezTo>
                    <a:pt x="33" y="516"/>
                    <a:pt x="68" y="534"/>
                    <a:pt x="68" y="534"/>
                  </a:cubicBezTo>
                  <a:cubicBezTo>
                    <a:pt x="163" y="510"/>
                    <a:pt x="110" y="516"/>
                    <a:pt x="228" y="526"/>
                  </a:cubicBezTo>
                  <a:cubicBezTo>
                    <a:pt x="265" y="538"/>
                    <a:pt x="317" y="547"/>
                    <a:pt x="348" y="574"/>
                  </a:cubicBezTo>
                  <a:cubicBezTo>
                    <a:pt x="376" y="599"/>
                    <a:pt x="423" y="676"/>
                    <a:pt x="452" y="686"/>
                  </a:cubicBezTo>
                  <a:cubicBezTo>
                    <a:pt x="526" y="713"/>
                    <a:pt x="609" y="717"/>
                    <a:pt x="684" y="742"/>
                  </a:cubicBezTo>
                  <a:cubicBezTo>
                    <a:pt x="720" y="754"/>
                    <a:pt x="769" y="795"/>
                    <a:pt x="804" y="798"/>
                  </a:cubicBezTo>
                  <a:cubicBezTo>
                    <a:pt x="825" y="800"/>
                    <a:pt x="847" y="798"/>
                    <a:pt x="868" y="798"/>
                  </a:cubicBezTo>
                </a:path>
              </a:pathLst>
            </a:custGeom>
            <a:gradFill rotWithShape="0">
              <a:gsLst>
                <a:gs pos="0">
                  <a:srgbClr val="FFFFCE"/>
                </a:gs>
                <a:gs pos="100000">
                  <a:srgbClr val="FFFF99"/>
                </a:gs>
              </a:gsLst>
              <a:lin ang="5400000" scaled="1"/>
            </a:gradFill>
            <a:ln w="9525" cap="flat" cmpd="sng">
              <a:noFill/>
              <a:prstDash val="solid"/>
              <a:round/>
              <a:headEnd type="none" w="med" len="med"/>
              <a:tailEnd type="none" w="med" len="lg"/>
            </a:ln>
          </p:spPr>
          <p:txBody>
            <a:bodyPr/>
            <a:lstStyle/>
            <a:p>
              <a:endParaRPr lang="it-IT"/>
            </a:p>
          </p:txBody>
        </p:sp>
        <p:sp>
          <p:nvSpPr>
            <p:cNvPr id="33799" name="Freeform 7" descr="Sabbia"/>
            <p:cNvSpPr>
              <a:spLocks/>
            </p:cNvSpPr>
            <p:nvPr/>
          </p:nvSpPr>
          <p:spPr bwMode="auto">
            <a:xfrm rot="3675353">
              <a:off x="3162" y="1662"/>
              <a:ext cx="219" cy="191"/>
            </a:xfrm>
            <a:custGeom>
              <a:avLst/>
              <a:gdLst/>
              <a:ahLst/>
              <a:cxnLst>
                <a:cxn ang="0">
                  <a:pos x="39" y="10"/>
                </a:cxn>
                <a:cxn ang="0">
                  <a:pos x="66" y="4"/>
                </a:cxn>
                <a:cxn ang="0">
                  <a:pos x="111" y="25"/>
                </a:cxn>
                <a:cxn ang="0">
                  <a:pos x="114" y="73"/>
                </a:cxn>
                <a:cxn ang="0">
                  <a:pos x="102" y="133"/>
                </a:cxn>
                <a:cxn ang="0">
                  <a:pos x="84" y="130"/>
                </a:cxn>
                <a:cxn ang="0">
                  <a:pos x="69" y="100"/>
                </a:cxn>
                <a:cxn ang="0">
                  <a:pos x="33" y="79"/>
                </a:cxn>
                <a:cxn ang="0">
                  <a:pos x="15" y="40"/>
                </a:cxn>
                <a:cxn ang="0">
                  <a:pos x="39" y="10"/>
                </a:cxn>
              </a:cxnLst>
              <a:rect l="0" t="0" r="r" b="b"/>
              <a:pathLst>
                <a:path w="124" h="133">
                  <a:moveTo>
                    <a:pt x="39" y="10"/>
                  </a:moveTo>
                  <a:cubicBezTo>
                    <a:pt x="51" y="14"/>
                    <a:pt x="54" y="8"/>
                    <a:pt x="66" y="4"/>
                  </a:cubicBezTo>
                  <a:cubicBezTo>
                    <a:pt x="99" y="7"/>
                    <a:pt x="103" y="0"/>
                    <a:pt x="111" y="25"/>
                  </a:cubicBezTo>
                  <a:cubicBezTo>
                    <a:pt x="109" y="42"/>
                    <a:pt x="93" y="66"/>
                    <a:pt x="114" y="73"/>
                  </a:cubicBezTo>
                  <a:cubicBezTo>
                    <a:pt x="124" y="88"/>
                    <a:pt x="117" y="123"/>
                    <a:pt x="102" y="133"/>
                  </a:cubicBezTo>
                  <a:cubicBezTo>
                    <a:pt x="96" y="132"/>
                    <a:pt x="90" y="132"/>
                    <a:pt x="84" y="130"/>
                  </a:cubicBezTo>
                  <a:cubicBezTo>
                    <a:pt x="66" y="124"/>
                    <a:pt x="78" y="111"/>
                    <a:pt x="69" y="100"/>
                  </a:cubicBezTo>
                  <a:cubicBezTo>
                    <a:pt x="62" y="91"/>
                    <a:pt x="44" y="83"/>
                    <a:pt x="33" y="79"/>
                  </a:cubicBezTo>
                  <a:cubicBezTo>
                    <a:pt x="31" y="58"/>
                    <a:pt x="35" y="47"/>
                    <a:pt x="15" y="40"/>
                  </a:cubicBezTo>
                  <a:cubicBezTo>
                    <a:pt x="0" y="18"/>
                    <a:pt x="31" y="26"/>
                    <a:pt x="39" y="10"/>
                  </a:cubicBezTo>
                  <a:close/>
                </a:path>
              </a:pathLst>
            </a:custGeom>
            <a:blipFill dpi="0" rotWithShape="0">
              <a:blip r:embed="rId2" cstate="screen"/>
              <a:srcRect/>
              <a:tile tx="0" ty="0" sx="100000" sy="100000" flip="none" algn="tl"/>
            </a:blipFill>
            <a:ln w="15875" cap="flat" cmpd="sng">
              <a:solidFill>
                <a:srgbClr val="3366FF"/>
              </a:solidFill>
              <a:prstDash val="solid"/>
              <a:round/>
              <a:headEnd type="none" w="med" len="med"/>
              <a:tailEnd type="none" w="med" len="lg"/>
            </a:ln>
            <a:effectLst>
              <a:outerShdw dist="107763" dir="13500000" algn="ctr" rotWithShape="0">
                <a:srgbClr val="808080"/>
              </a:outerShdw>
            </a:effectLst>
          </p:spPr>
          <p:txBody>
            <a:bodyPr/>
            <a:lstStyle/>
            <a:p>
              <a:pPr>
                <a:defRPr/>
              </a:pPr>
              <a:endParaRPr lang="it-IT"/>
            </a:p>
          </p:txBody>
        </p:sp>
        <p:sp>
          <p:nvSpPr>
            <p:cNvPr id="33800" name="Freeform 8" descr="Sabbia"/>
            <p:cNvSpPr>
              <a:spLocks/>
            </p:cNvSpPr>
            <p:nvPr/>
          </p:nvSpPr>
          <p:spPr bwMode="auto">
            <a:xfrm>
              <a:off x="3023" y="1564"/>
              <a:ext cx="215" cy="248"/>
            </a:xfrm>
            <a:custGeom>
              <a:avLst/>
              <a:gdLst/>
              <a:ahLst/>
              <a:cxnLst>
                <a:cxn ang="0">
                  <a:pos x="15" y="45"/>
                </a:cxn>
                <a:cxn ang="0">
                  <a:pos x="27" y="18"/>
                </a:cxn>
                <a:cxn ang="0">
                  <a:pos x="45" y="6"/>
                </a:cxn>
                <a:cxn ang="0">
                  <a:pos x="54" y="0"/>
                </a:cxn>
                <a:cxn ang="0">
                  <a:pos x="102" y="33"/>
                </a:cxn>
                <a:cxn ang="0">
                  <a:pos x="138" y="33"/>
                </a:cxn>
                <a:cxn ang="0">
                  <a:pos x="147" y="60"/>
                </a:cxn>
                <a:cxn ang="0">
                  <a:pos x="141" y="102"/>
                </a:cxn>
                <a:cxn ang="0">
                  <a:pos x="123" y="111"/>
                </a:cxn>
                <a:cxn ang="0">
                  <a:pos x="78" y="141"/>
                </a:cxn>
                <a:cxn ang="0">
                  <a:pos x="60" y="111"/>
                </a:cxn>
                <a:cxn ang="0">
                  <a:pos x="21" y="99"/>
                </a:cxn>
                <a:cxn ang="0">
                  <a:pos x="18" y="39"/>
                </a:cxn>
                <a:cxn ang="0">
                  <a:pos x="15" y="45"/>
                </a:cxn>
              </a:cxnLst>
              <a:rect l="0" t="0" r="r" b="b"/>
              <a:pathLst>
                <a:path w="150" h="141">
                  <a:moveTo>
                    <a:pt x="15" y="45"/>
                  </a:moveTo>
                  <a:cubicBezTo>
                    <a:pt x="17" y="38"/>
                    <a:pt x="20" y="24"/>
                    <a:pt x="27" y="18"/>
                  </a:cubicBezTo>
                  <a:cubicBezTo>
                    <a:pt x="32" y="13"/>
                    <a:pt x="39" y="10"/>
                    <a:pt x="45" y="6"/>
                  </a:cubicBezTo>
                  <a:cubicBezTo>
                    <a:pt x="48" y="4"/>
                    <a:pt x="54" y="0"/>
                    <a:pt x="54" y="0"/>
                  </a:cubicBezTo>
                  <a:cubicBezTo>
                    <a:pt x="75" y="7"/>
                    <a:pt x="79" y="25"/>
                    <a:pt x="102" y="33"/>
                  </a:cubicBezTo>
                  <a:cubicBezTo>
                    <a:pt x="110" y="32"/>
                    <a:pt x="130" y="26"/>
                    <a:pt x="138" y="33"/>
                  </a:cubicBezTo>
                  <a:cubicBezTo>
                    <a:pt x="145" y="39"/>
                    <a:pt x="147" y="60"/>
                    <a:pt x="147" y="60"/>
                  </a:cubicBezTo>
                  <a:cubicBezTo>
                    <a:pt x="146" y="74"/>
                    <a:pt x="150" y="91"/>
                    <a:pt x="141" y="102"/>
                  </a:cubicBezTo>
                  <a:cubicBezTo>
                    <a:pt x="135" y="110"/>
                    <a:pt x="131" y="107"/>
                    <a:pt x="123" y="111"/>
                  </a:cubicBezTo>
                  <a:cubicBezTo>
                    <a:pt x="107" y="120"/>
                    <a:pt x="96" y="135"/>
                    <a:pt x="78" y="141"/>
                  </a:cubicBezTo>
                  <a:cubicBezTo>
                    <a:pt x="63" y="136"/>
                    <a:pt x="64" y="124"/>
                    <a:pt x="60" y="111"/>
                  </a:cubicBezTo>
                  <a:cubicBezTo>
                    <a:pt x="59" y="108"/>
                    <a:pt x="27" y="101"/>
                    <a:pt x="21" y="99"/>
                  </a:cubicBezTo>
                  <a:cubicBezTo>
                    <a:pt x="0" y="85"/>
                    <a:pt x="11" y="60"/>
                    <a:pt x="18" y="39"/>
                  </a:cubicBezTo>
                  <a:cubicBezTo>
                    <a:pt x="19" y="37"/>
                    <a:pt x="16" y="43"/>
                    <a:pt x="15" y="45"/>
                  </a:cubicBezTo>
                  <a:close/>
                </a:path>
              </a:pathLst>
            </a:custGeom>
            <a:blipFill dpi="0" rotWithShape="0">
              <a:blip r:embed="rId2" cstate="screen"/>
              <a:srcRect/>
              <a:tile tx="0" ty="0" sx="100000" sy="100000" flip="none" algn="tl"/>
            </a:blipFill>
            <a:ln w="15875" cap="flat" cmpd="sng">
              <a:solidFill>
                <a:srgbClr val="3366FF"/>
              </a:solidFill>
              <a:prstDash val="solid"/>
              <a:round/>
              <a:headEnd type="none" w="med" len="med"/>
              <a:tailEnd type="none" w="med" len="lg"/>
            </a:ln>
            <a:effectLst>
              <a:outerShdw dist="107763" dir="13500000" algn="ctr" rotWithShape="0">
                <a:srgbClr val="808080"/>
              </a:outerShdw>
            </a:effectLst>
          </p:spPr>
          <p:txBody>
            <a:bodyPr/>
            <a:lstStyle/>
            <a:p>
              <a:pPr>
                <a:defRPr/>
              </a:pPr>
              <a:endParaRPr lang="it-IT"/>
            </a:p>
          </p:txBody>
        </p:sp>
        <p:sp>
          <p:nvSpPr>
            <p:cNvPr id="33801" name="Freeform 9" descr="Sabbia"/>
            <p:cNvSpPr>
              <a:spLocks/>
            </p:cNvSpPr>
            <p:nvPr/>
          </p:nvSpPr>
          <p:spPr bwMode="auto">
            <a:xfrm rot="1206891">
              <a:off x="3152" y="911"/>
              <a:ext cx="1245" cy="1408"/>
            </a:xfrm>
            <a:custGeom>
              <a:avLst/>
              <a:gdLst/>
              <a:ahLst/>
              <a:cxnLst>
                <a:cxn ang="0">
                  <a:pos x="868" y="30"/>
                </a:cxn>
                <a:cxn ang="0">
                  <a:pos x="756" y="14"/>
                </a:cxn>
                <a:cxn ang="0">
                  <a:pos x="476" y="70"/>
                </a:cxn>
                <a:cxn ang="0">
                  <a:pos x="364" y="102"/>
                </a:cxn>
                <a:cxn ang="0">
                  <a:pos x="340" y="150"/>
                </a:cxn>
                <a:cxn ang="0">
                  <a:pos x="316" y="174"/>
                </a:cxn>
                <a:cxn ang="0">
                  <a:pos x="284" y="222"/>
                </a:cxn>
                <a:cxn ang="0">
                  <a:pos x="204" y="254"/>
                </a:cxn>
                <a:cxn ang="0">
                  <a:pos x="156" y="294"/>
                </a:cxn>
                <a:cxn ang="0">
                  <a:pos x="124" y="342"/>
                </a:cxn>
                <a:cxn ang="0">
                  <a:pos x="28" y="422"/>
                </a:cxn>
                <a:cxn ang="0">
                  <a:pos x="20" y="502"/>
                </a:cxn>
                <a:cxn ang="0">
                  <a:pos x="68" y="534"/>
                </a:cxn>
                <a:cxn ang="0">
                  <a:pos x="228" y="526"/>
                </a:cxn>
                <a:cxn ang="0">
                  <a:pos x="348" y="574"/>
                </a:cxn>
                <a:cxn ang="0">
                  <a:pos x="452" y="686"/>
                </a:cxn>
                <a:cxn ang="0">
                  <a:pos x="684" y="742"/>
                </a:cxn>
                <a:cxn ang="0">
                  <a:pos x="804" y="798"/>
                </a:cxn>
                <a:cxn ang="0">
                  <a:pos x="868" y="798"/>
                </a:cxn>
              </a:cxnLst>
              <a:rect l="0" t="0" r="r" b="b"/>
              <a:pathLst>
                <a:path w="868" h="800">
                  <a:moveTo>
                    <a:pt x="868" y="30"/>
                  </a:moveTo>
                  <a:cubicBezTo>
                    <a:pt x="823" y="0"/>
                    <a:pt x="816" y="7"/>
                    <a:pt x="756" y="14"/>
                  </a:cubicBezTo>
                  <a:cubicBezTo>
                    <a:pt x="731" y="88"/>
                    <a:pt x="493" y="69"/>
                    <a:pt x="476" y="70"/>
                  </a:cubicBezTo>
                  <a:cubicBezTo>
                    <a:pt x="425" y="76"/>
                    <a:pt x="404" y="75"/>
                    <a:pt x="364" y="102"/>
                  </a:cubicBezTo>
                  <a:cubicBezTo>
                    <a:pt x="354" y="117"/>
                    <a:pt x="350" y="135"/>
                    <a:pt x="340" y="150"/>
                  </a:cubicBezTo>
                  <a:cubicBezTo>
                    <a:pt x="334" y="159"/>
                    <a:pt x="323" y="165"/>
                    <a:pt x="316" y="174"/>
                  </a:cubicBezTo>
                  <a:cubicBezTo>
                    <a:pt x="304" y="189"/>
                    <a:pt x="302" y="216"/>
                    <a:pt x="284" y="222"/>
                  </a:cubicBezTo>
                  <a:cubicBezTo>
                    <a:pt x="256" y="231"/>
                    <a:pt x="232" y="245"/>
                    <a:pt x="204" y="254"/>
                  </a:cubicBezTo>
                  <a:cubicBezTo>
                    <a:pt x="189" y="269"/>
                    <a:pt x="170" y="278"/>
                    <a:pt x="156" y="294"/>
                  </a:cubicBezTo>
                  <a:cubicBezTo>
                    <a:pt x="143" y="308"/>
                    <a:pt x="138" y="328"/>
                    <a:pt x="124" y="342"/>
                  </a:cubicBezTo>
                  <a:cubicBezTo>
                    <a:pt x="95" y="371"/>
                    <a:pt x="62" y="399"/>
                    <a:pt x="28" y="422"/>
                  </a:cubicBezTo>
                  <a:cubicBezTo>
                    <a:pt x="21" y="442"/>
                    <a:pt x="0" y="479"/>
                    <a:pt x="20" y="502"/>
                  </a:cubicBezTo>
                  <a:cubicBezTo>
                    <a:pt x="33" y="516"/>
                    <a:pt x="68" y="534"/>
                    <a:pt x="68" y="534"/>
                  </a:cubicBezTo>
                  <a:cubicBezTo>
                    <a:pt x="163" y="510"/>
                    <a:pt x="110" y="516"/>
                    <a:pt x="228" y="526"/>
                  </a:cubicBezTo>
                  <a:cubicBezTo>
                    <a:pt x="265" y="538"/>
                    <a:pt x="317" y="547"/>
                    <a:pt x="348" y="574"/>
                  </a:cubicBezTo>
                  <a:cubicBezTo>
                    <a:pt x="376" y="599"/>
                    <a:pt x="423" y="676"/>
                    <a:pt x="452" y="686"/>
                  </a:cubicBezTo>
                  <a:cubicBezTo>
                    <a:pt x="526" y="713"/>
                    <a:pt x="609" y="717"/>
                    <a:pt x="684" y="742"/>
                  </a:cubicBezTo>
                  <a:cubicBezTo>
                    <a:pt x="720" y="754"/>
                    <a:pt x="769" y="795"/>
                    <a:pt x="804" y="798"/>
                  </a:cubicBezTo>
                  <a:cubicBezTo>
                    <a:pt x="825" y="800"/>
                    <a:pt x="847" y="798"/>
                    <a:pt x="868" y="798"/>
                  </a:cubicBezTo>
                </a:path>
              </a:pathLst>
            </a:custGeom>
            <a:blipFill dpi="0" rotWithShape="0">
              <a:blip r:embed="rId2" cstate="screen"/>
              <a:srcRect/>
              <a:tile tx="0" ty="0" sx="100000" sy="100000" flip="none" algn="tl"/>
            </a:blipFill>
            <a:ln w="15875" cap="flat" cmpd="sng">
              <a:solidFill>
                <a:srgbClr val="3366FF"/>
              </a:solidFill>
              <a:prstDash val="solid"/>
              <a:round/>
              <a:headEnd type="none" w="med" len="med"/>
              <a:tailEnd type="none" w="med" len="lg"/>
            </a:ln>
            <a:effectLst>
              <a:outerShdw dist="107763" dir="13500000" algn="ctr" rotWithShape="0">
                <a:srgbClr val="808080"/>
              </a:outerShdw>
            </a:effectLst>
          </p:spPr>
          <p:txBody>
            <a:bodyPr/>
            <a:lstStyle/>
            <a:p>
              <a:pPr>
                <a:defRPr/>
              </a:pPr>
              <a:endParaRPr lang="it-IT"/>
            </a:p>
          </p:txBody>
        </p:sp>
        <p:sp>
          <p:nvSpPr>
            <p:cNvPr id="25611" name="Freeform 10"/>
            <p:cNvSpPr>
              <a:spLocks/>
            </p:cNvSpPr>
            <p:nvPr/>
          </p:nvSpPr>
          <p:spPr bwMode="auto">
            <a:xfrm rot="1206891">
              <a:off x="4073" y="1122"/>
              <a:ext cx="296" cy="1402"/>
            </a:xfrm>
            <a:custGeom>
              <a:avLst/>
              <a:gdLst>
                <a:gd name="T0" fmla="*/ 10544997 w 206"/>
                <a:gd name="T1" fmla="*/ 552877840 h 796"/>
                <a:gd name="T2" fmla="*/ 7855289 w 206"/>
                <a:gd name="T3" fmla="*/ 51513508 h 796"/>
                <a:gd name="T4" fmla="*/ 4559305 w 206"/>
                <a:gd name="T5" fmla="*/ 335986506 h 796"/>
                <a:gd name="T6" fmla="*/ 410660 w 206"/>
                <a:gd name="T7" fmla="*/ 1327496496 h 796"/>
                <a:gd name="T8" fmla="*/ 250902 w 206"/>
                <a:gd name="T9" fmla="*/ 2147483647 h 796"/>
                <a:gd name="T10" fmla="*/ 1218306 w 206"/>
                <a:gd name="T11" fmla="*/ 2147483647 h 796"/>
                <a:gd name="T12" fmla="*/ 1700525 w 206"/>
                <a:gd name="T13" fmla="*/ 2147483647 h 796"/>
                <a:gd name="T14" fmla="*/ 3883629 w 206"/>
                <a:gd name="T15" fmla="*/ 2147483647 h 796"/>
                <a:gd name="T16" fmla="*/ 4854570 w 206"/>
                <a:gd name="T17" fmla="*/ 2147483647 h 796"/>
                <a:gd name="T18" fmla="*/ 7855289 w 206"/>
                <a:gd name="T19" fmla="*/ 2147483647 h 796"/>
                <a:gd name="T20" fmla="*/ 10877787 w 206"/>
                <a:gd name="T21" fmla="*/ 2147483647 h 796"/>
                <a:gd name="T22" fmla="*/ 10544997 w 206"/>
                <a:gd name="T23" fmla="*/ 552877840 h 7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6"/>
                <a:gd name="T37" fmla="*/ 0 h 796"/>
                <a:gd name="T38" fmla="*/ 206 w 206"/>
                <a:gd name="T39" fmla="*/ 796 h 7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6" h="796">
                  <a:moveTo>
                    <a:pt x="200" y="23"/>
                  </a:moveTo>
                  <a:cubicBezTo>
                    <a:pt x="194" y="4"/>
                    <a:pt x="166" y="8"/>
                    <a:pt x="149" y="2"/>
                  </a:cubicBezTo>
                  <a:cubicBezTo>
                    <a:pt x="118" y="4"/>
                    <a:pt x="107" y="0"/>
                    <a:pt x="86" y="14"/>
                  </a:cubicBezTo>
                  <a:cubicBezTo>
                    <a:pt x="73" y="33"/>
                    <a:pt x="31" y="56"/>
                    <a:pt x="8" y="56"/>
                  </a:cubicBezTo>
                  <a:cubicBezTo>
                    <a:pt x="7" y="279"/>
                    <a:pt x="0" y="502"/>
                    <a:pt x="5" y="725"/>
                  </a:cubicBezTo>
                  <a:cubicBezTo>
                    <a:pt x="5" y="731"/>
                    <a:pt x="17" y="726"/>
                    <a:pt x="23" y="728"/>
                  </a:cubicBezTo>
                  <a:cubicBezTo>
                    <a:pt x="26" y="729"/>
                    <a:pt x="29" y="732"/>
                    <a:pt x="32" y="734"/>
                  </a:cubicBezTo>
                  <a:cubicBezTo>
                    <a:pt x="43" y="750"/>
                    <a:pt x="56" y="752"/>
                    <a:pt x="74" y="758"/>
                  </a:cubicBezTo>
                  <a:cubicBezTo>
                    <a:pt x="87" y="762"/>
                    <a:pt x="79" y="766"/>
                    <a:pt x="92" y="773"/>
                  </a:cubicBezTo>
                  <a:cubicBezTo>
                    <a:pt x="108" y="782"/>
                    <a:pt x="131" y="785"/>
                    <a:pt x="149" y="788"/>
                  </a:cubicBezTo>
                  <a:cubicBezTo>
                    <a:pt x="173" y="796"/>
                    <a:pt x="155" y="791"/>
                    <a:pt x="206" y="791"/>
                  </a:cubicBezTo>
                  <a:lnTo>
                    <a:pt x="200" y="23"/>
                  </a:lnTo>
                  <a:close/>
                </a:path>
              </a:pathLst>
            </a:custGeom>
            <a:gradFill rotWithShape="0">
              <a:gsLst>
                <a:gs pos="0">
                  <a:srgbClr val="646464"/>
                </a:gs>
                <a:gs pos="100000">
                  <a:srgbClr val="969696"/>
                </a:gs>
              </a:gsLst>
              <a:lin ang="5400000" scaled="1"/>
            </a:gradFill>
            <a:ln w="15875" cap="flat" cmpd="sng">
              <a:solidFill>
                <a:srgbClr val="3366FF"/>
              </a:solidFill>
              <a:prstDash val="solid"/>
              <a:round/>
              <a:headEnd type="none" w="med" len="med"/>
              <a:tailEnd type="none" w="med" len="lg"/>
            </a:ln>
          </p:spPr>
          <p:txBody>
            <a:bodyPr/>
            <a:lstStyle/>
            <a:p>
              <a:endParaRPr lang="it-IT"/>
            </a:p>
          </p:txBody>
        </p:sp>
        <p:sp>
          <p:nvSpPr>
            <p:cNvPr id="25612" name="Freeform 11"/>
            <p:cNvSpPr>
              <a:spLocks/>
            </p:cNvSpPr>
            <p:nvPr/>
          </p:nvSpPr>
          <p:spPr bwMode="auto">
            <a:xfrm>
              <a:off x="2852" y="2242"/>
              <a:ext cx="997" cy="1106"/>
            </a:xfrm>
            <a:custGeom>
              <a:avLst/>
              <a:gdLst>
                <a:gd name="T0" fmla="*/ 34922600 w 695"/>
                <a:gd name="T1" fmla="*/ 1113411599 h 628"/>
                <a:gd name="T2" fmla="*/ 34922600 w 695"/>
                <a:gd name="T3" fmla="*/ 2147483647 h 628"/>
                <a:gd name="T4" fmla="*/ 32831695 w 695"/>
                <a:gd name="T5" fmla="*/ 2147483647 h 628"/>
                <a:gd name="T6" fmla="*/ 29511454 w 695"/>
                <a:gd name="T7" fmla="*/ 2147483647 h 628"/>
                <a:gd name="T8" fmla="*/ 27267754 w 695"/>
                <a:gd name="T9" fmla="*/ 2147483647 h 628"/>
                <a:gd name="T10" fmla="*/ 24385263 w 695"/>
                <a:gd name="T11" fmla="*/ 2147483647 h 628"/>
                <a:gd name="T12" fmla="*/ 21067415 w 695"/>
                <a:gd name="T13" fmla="*/ 2147483647 h 628"/>
                <a:gd name="T14" fmla="*/ 19553456 w 695"/>
                <a:gd name="T15" fmla="*/ 2147483647 h 628"/>
                <a:gd name="T16" fmla="*/ 17725334 w 695"/>
                <a:gd name="T17" fmla="*/ 2147483647 h 628"/>
                <a:gd name="T18" fmla="*/ 16223987 w 695"/>
                <a:gd name="T19" fmla="*/ 2147483647 h 628"/>
                <a:gd name="T20" fmla="*/ 14113998 w 695"/>
                <a:gd name="T21" fmla="*/ 2147483647 h 628"/>
                <a:gd name="T22" fmla="*/ 8706992 w 695"/>
                <a:gd name="T23" fmla="*/ 2147483647 h 628"/>
                <a:gd name="T24" fmla="*/ 8087922 w 695"/>
                <a:gd name="T25" fmla="*/ 2147483647 h 628"/>
                <a:gd name="T26" fmla="*/ 6708402 w 695"/>
                <a:gd name="T27" fmla="*/ 2147483647 h 628"/>
                <a:gd name="T28" fmla="*/ 1141275 w 695"/>
                <a:gd name="T29" fmla="*/ 2147483647 h 628"/>
                <a:gd name="T30" fmla="*/ 1923635 w 695"/>
                <a:gd name="T31" fmla="*/ 2147483647 h 628"/>
                <a:gd name="T32" fmla="*/ 2814694 w 695"/>
                <a:gd name="T33" fmla="*/ 2147483647 h 628"/>
                <a:gd name="T34" fmla="*/ 6452166 w 695"/>
                <a:gd name="T35" fmla="*/ 2147483647 h 628"/>
                <a:gd name="T36" fmla="*/ 9745426 w 695"/>
                <a:gd name="T37" fmla="*/ 2147483647 h 628"/>
                <a:gd name="T38" fmla="*/ 11121487 w 695"/>
                <a:gd name="T39" fmla="*/ 2147483647 h 628"/>
                <a:gd name="T40" fmla="*/ 14431270 w 695"/>
                <a:gd name="T41" fmla="*/ 2147483647 h 628"/>
                <a:gd name="T42" fmla="*/ 15954123 w 695"/>
                <a:gd name="T43" fmla="*/ 2147483647 h 628"/>
                <a:gd name="T44" fmla="*/ 16857603 w 695"/>
                <a:gd name="T45" fmla="*/ 2147483647 h 628"/>
                <a:gd name="T46" fmla="*/ 17268682 w 695"/>
                <a:gd name="T47" fmla="*/ 2147483647 h 628"/>
                <a:gd name="T48" fmla="*/ 20144184 w 695"/>
                <a:gd name="T49" fmla="*/ 2147483647 h 628"/>
                <a:gd name="T50" fmla="*/ 21663560 w 695"/>
                <a:gd name="T51" fmla="*/ 2147483647 h 628"/>
                <a:gd name="T52" fmla="*/ 22569920 w 695"/>
                <a:gd name="T53" fmla="*/ 2112225299 h 628"/>
                <a:gd name="T54" fmla="*/ 24529726 w 695"/>
                <a:gd name="T55" fmla="*/ 752123215 h 628"/>
                <a:gd name="T56" fmla="*/ 25427559 w 695"/>
                <a:gd name="T57" fmla="*/ 471738545 h 628"/>
                <a:gd name="T58" fmla="*/ 28143507 w 695"/>
                <a:gd name="T59" fmla="*/ 251227985 h 628"/>
                <a:gd name="T60" fmla="*/ 31312055 w 695"/>
                <a:gd name="T61" fmla="*/ 1040191215 h 628"/>
                <a:gd name="T62" fmla="*/ 32988667 w 695"/>
                <a:gd name="T63" fmla="*/ 1324598511 h 628"/>
                <a:gd name="T64" fmla="*/ 34922600 w 695"/>
                <a:gd name="T65" fmla="*/ 1113411599 h 6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5"/>
                <a:gd name="T100" fmla="*/ 0 h 628"/>
                <a:gd name="T101" fmla="*/ 695 w 695"/>
                <a:gd name="T102" fmla="*/ 628 h 6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5" h="628">
                  <a:moveTo>
                    <a:pt x="695" y="47"/>
                  </a:moveTo>
                  <a:lnTo>
                    <a:pt x="695" y="623"/>
                  </a:lnTo>
                  <a:cubicBezTo>
                    <a:pt x="678" y="612"/>
                    <a:pt x="675" y="614"/>
                    <a:pt x="653" y="617"/>
                  </a:cubicBezTo>
                  <a:cubicBezTo>
                    <a:pt x="620" y="628"/>
                    <a:pt x="641" y="623"/>
                    <a:pt x="587" y="620"/>
                  </a:cubicBezTo>
                  <a:cubicBezTo>
                    <a:pt x="565" y="613"/>
                    <a:pt x="589" y="620"/>
                    <a:pt x="542" y="614"/>
                  </a:cubicBezTo>
                  <a:cubicBezTo>
                    <a:pt x="524" y="612"/>
                    <a:pt x="502" y="604"/>
                    <a:pt x="485" y="599"/>
                  </a:cubicBezTo>
                  <a:cubicBezTo>
                    <a:pt x="461" y="592"/>
                    <a:pt x="442" y="577"/>
                    <a:pt x="419" y="569"/>
                  </a:cubicBezTo>
                  <a:cubicBezTo>
                    <a:pt x="411" y="557"/>
                    <a:pt x="400" y="542"/>
                    <a:pt x="389" y="533"/>
                  </a:cubicBezTo>
                  <a:cubicBezTo>
                    <a:pt x="377" y="522"/>
                    <a:pt x="365" y="522"/>
                    <a:pt x="353" y="512"/>
                  </a:cubicBezTo>
                  <a:cubicBezTo>
                    <a:pt x="343" y="503"/>
                    <a:pt x="336" y="495"/>
                    <a:pt x="323" y="491"/>
                  </a:cubicBezTo>
                  <a:cubicBezTo>
                    <a:pt x="309" y="480"/>
                    <a:pt x="297" y="469"/>
                    <a:pt x="281" y="464"/>
                  </a:cubicBezTo>
                  <a:cubicBezTo>
                    <a:pt x="245" y="465"/>
                    <a:pt x="208" y="461"/>
                    <a:pt x="173" y="467"/>
                  </a:cubicBezTo>
                  <a:cubicBezTo>
                    <a:pt x="166" y="468"/>
                    <a:pt x="165" y="479"/>
                    <a:pt x="161" y="485"/>
                  </a:cubicBezTo>
                  <a:cubicBezTo>
                    <a:pt x="155" y="494"/>
                    <a:pt x="143" y="497"/>
                    <a:pt x="134" y="500"/>
                  </a:cubicBezTo>
                  <a:cubicBezTo>
                    <a:pt x="100" y="498"/>
                    <a:pt x="54" y="503"/>
                    <a:pt x="23" y="482"/>
                  </a:cubicBezTo>
                  <a:cubicBezTo>
                    <a:pt x="0" y="447"/>
                    <a:pt x="15" y="427"/>
                    <a:pt x="38" y="404"/>
                  </a:cubicBezTo>
                  <a:cubicBezTo>
                    <a:pt x="54" y="388"/>
                    <a:pt x="39" y="395"/>
                    <a:pt x="56" y="389"/>
                  </a:cubicBezTo>
                  <a:cubicBezTo>
                    <a:pt x="72" y="365"/>
                    <a:pt x="100" y="351"/>
                    <a:pt x="128" y="347"/>
                  </a:cubicBezTo>
                  <a:cubicBezTo>
                    <a:pt x="151" y="339"/>
                    <a:pt x="170" y="335"/>
                    <a:pt x="194" y="332"/>
                  </a:cubicBezTo>
                  <a:cubicBezTo>
                    <a:pt x="204" y="329"/>
                    <a:pt x="221" y="317"/>
                    <a:pt x="221" y="317"/>
                  </a:cubicBezTo>
                  <a:cubicBezTo>
                    <a:pt x="240" y="289"/>
                    <a:pt x="250" y="251"/>
                    <a:pt x="287" y="242"/>
                  </a:cubicBezTo>
                  <a:cubicBezTo>
                    <a:pt x="305" y="237"/>
                    <a:pt x="295" y="240"/>
                    <a:pt x="317" y="233"/>
                  </a:cubicBezTo>
                  <a:cubicBezTo>
                    <a:pt x="324" y="231"/>
                    <a:pt x="329" y="225"/>
                    <a:pt x="335" y="221"/>
                  </a:cubicBezTo>
                  <a:cubicBezTo>
                    <a:pt x="338" y="219"/>
                    <a:pt x="344" y="215"/>
                    <a:pt x="344" y="215"/>
                  </a:cubicBezTo>
                  <a:cubicBezTo>
                    <a:pt x="359" y="193"/>
                    <a:pt x="379" y="175"/>
                    <a:pt x="401" y="161"/>
                  </a:cubicBezTo>
                  <a:cubicBezTo>
                    <a:pt x="406" y="146"/>
                    <a:pt x="421" y="111"/>
                    <a:pt x="431" y="98"/>
                  </a:cubicBezTo>
                  <a:cubicBezTo>
                    <a:pt x="435" y="93"/>
                    <a:pt x="443" y="91"/>
                    <a:pt x="449" y="89"/>
                  </a:cubicBezTo>
                  <a:cubicBezTo>
                    <a:pt x="463" y="67"/>
                    <a:pt x="469" y="51"/>
                    <a:pt x="488" y="32"/>
                  </a:cubicBezTo>
                  <a:cubicBezTo>
                    <a:pt x="493" y="27"/>
                    <a:pt x="506" y="20"/>
                    <a:pt x="506" y="20"/>
                  </a:cubicBezTo>
                  <a:cubicBezTo>
                    <a:pt x="520" y="0"/>
                    <a:pt x="533" y="9"/>
                    <a:pt x="560" y="11"/>
                  </a:cubicBezTo>
                  <a:cubicBezTo>
                    <a:pt x="582" y="25"/>
                    <a:pt x="597" y="35"/>
                    <a:pt x="623" y="44"/>
                  </a:cubicBezTo>
                  <a:cubicBezTo>
                    <a:pt x="635" y="48"/>
                    <a:pt x="642" y="58"/>
                    <a:pt x="656" y="56"/>
                  </a:cubicBezTo>
                  <a:cubicBezTo>
                    <a:pt x="669" y="55"/>
                    <a:pt x="682" y="50"/>
                    <a:pt x="695" y="47"/>
                  </a:cubicBezTo>
                  <a:close/>
                </a:path>
              </a:pathLst>
            </a:custGeom>
            <a:solidFill>
              <a:srgbClr val="FFFF99"/>
            </a:solidFill>
            <a:ln w="9525" cap="flat" cmpd="sng">
              <a:noFill/>
              <a:prstDash val="solid"/>
              <a:round/>
              <a:headEnd type="none" w="med" len="med"/>
              <a:tailEnd type="none" w="med" len="lg"/>
            </a:ln>
          </p:spPr>
          <p:txBody>
            <a:bodyPr/>
            <a:lstStyle/>
            <a:p>
              <a:endParaRPr lang="it-IT"/>
            </a:p>
          </p:txBody>
        </p:sp>
        <p:grpSp>
          <p:nvGrpSpPr>
            <p:cNvPr id="25613" name="Group 12"/>
            <p:cNvGrpSpPr>
              <a:grpSpLocks/>
            </p:cNvGrpSpPr>
            <p:nvPr/>
          </p:nvGrpSpPr>
          <p:grpSpPr bwMode="auto">
            <a:xfrm rot="1086792">
              <a:off x="3324" y="2115"/>
              <a:ext cx="1007" cy="1224"/>
              <a:chOff x="3282" y="2261"/>
              <a:chExt cx="702" cy="695"/>
            </a:xfrm>
          </p:grpSpPr>
          <p:sp>
            <p:nvSpPr>
              <p:cNvPr id="33805" name="Freeform 13" descr="Sabbia"/>
              <p:cNvSpPr>
                <a:spLocks/>
              </p:cNvSpPr>
              <p:nvPr/>
            </p:nvSpPr>
            <p:spPr bwMode="auto">
              <a:xfrm rot="825962">
                <a:off x="3281" y="2261"/>
                <a:ext cx="691" cy="628"/>
              </a:xfrm>
              <a:custGeom>
                <a:avLst/>
                <a:gdLst/>
                <a:ahLst/>
                <a:cxnLst>
                  <a:cxn ang="0">
                    <a:pos x="695" y="47"/>
                  </a:cxn>
                  <a:cxn ang="0">
                    <a:pos x="695" y="623"/>
                  </a:cxn>
                  <a:cxn ang="0">
                    <a:pos x="653" y="617"/>
                  </a:cxn>
                  <a:cxn ang="0">
                    <a:pos x="587" y="620"/>
                  </a:cxn>
                  <a:cxn ang="0">
                    <a:pos x="542" y="614"/>
                  </a:cxn>
                  <a:cxn ang="0">
                    <a:pos x="485" y="599"/>
                  </a:cxn>
                  <a:cxn ang="0">
                    <a:pos x="419" y="569"/>
                  </a:cxn>
                  <a:cxn ang="0">
                    <a:pos x="389" y="533"/>
                  </a:cxn>
                  <a:cxn ang="0">
                    <a:pos x="353" y="512"/>
                  </a:cxn>
                  <a:cxn ang="0">
                    <a:pos x="323" y="491"/>
                  </a:cxn>
                  <a:cxn ang="0">
                    <a:pos x="281" y="464"/>
                  </a:cxn>
                  <a:cxn ang="0">
                    <a:pos x="173" y="467"/>
                  </a:cxn>
                  <a:cxn ang="0">
                    <a:pos x="161" y="485"/>
                  </a:cxn>
                  <a:cxn ang="0">
                    <a:pos x="134" y="500"/>
                  </a:cxn>
                  <a:cxn ang="0">
                    <a:pos x="23" y="482"/>
                  </a:cxn>
                  <a:cxn ang="0">
                    <a:pos x="38" y="404"/>
                  </a:cxn>
                  <a:cxn ang="0">
                    <a:pos x="56" y="389"/>
                  </a:cxn>
                  <a:cxn ang="0">
                    <a:pos x="128" y="347"/>
                  </a:cxn>
                  <a:cxn ang="0">
                    <a:pos x="194" y="332"/>
                  </a:cxn>
                  <a:cxn ang="0">
                    <a:pos x="221" y="317"/>
                  </a:cxn>
                  <a:cxn ang="0">
                    <a:pos x="287" y="242"/>
                  </a:cxn>
                  <a:cxn ang="0">
                    <a:pos x="317" y="233"/>
                  </a:cxn>
                  <a:cxn ang="0">
                    <a:pos x="335" y="221"/>
                  </a:cxn>
                  <a:cxn ang="0">
                    <a:pos x="344" y="215"/>
                  </a:cxn>
                  <a:cxn ang="0">
                    <a:pos x="401" y="161"/>
                  </a:cxn>
                  <a:cxn ang="0">
                    <a:pos x="431" y="98"/>
                  </a:cxn>
                  <a:cxn ang="0">
                    <a:pos x="449" y="89"/>
                  </a:cxn>
                  <a:cxn ang="0">
                    <a:pos x="488" y="32"/>
                  </a:cxn>
                  <a:cxn ang="0">
                    <a:pos x="506" y="20"/>
                  </a:cxn>
                  <a:cxn ang="0">
                    <a:pos x="560" y="11"/>
                  </a:cxn>
                  <a:cxn ang="0">
                    <a:pos x="623" y="44"/>
                  </a:cxn>
                  <a:cxn ang="0">
                    <a:pos x="656" y="56"/>
                  </a:cxn>
                  <a:cxn ang="0">
                    <a:pos x="695" y="47"/>
                  </a:cxn>
                </a:cxnLst>
                <a:rect l="0" t="0" r="r" b="b"/>
                <a:pathLst>
                  <a:path w="695" h="628">
                    <a:moveTo>
                      <a:pt x="695" y="47"/>
                    </a:moveTo>
                    <a:lnTo>
                      <a:pt x="695" y="623"/>
                    </a:lnTo>
                    <a:cubicBezTo>
                      <a:pt x="678" y="612"/>
                      <a:pt x="675" y="614"/>
                      <a:pt x="653" y="617"/>
                    </a:cubicBezTo>
                    <a:cubicBezTo>
                      <a:pt x="620" y="628"/>
                      <a:pt x="641" y="623"/>
                      <a:pt x="587" y="620"/>
                    </a:cubicBezTo>
                    <a:cubicBezTo>
                      <a:pt x="565" y="613"/>
                      <a:pt x="589" y="620"/>
                      <a:pt x="542" y="614"/>
                    </a:cubicBezTo>
                    <a:cubicBezTo>
                      <a:pt x="524" y="612"/>
                      <a:pt x="502" y="604"/>
                      <a:pt x="485" y="599"/>
                    </a:cubicBezTo>
                    <a:cubicBezTo>
                      <a:pt x="461" y="592"/>
                      <a:pt x="442" y="577"/>
                      <a:pt x="419" y="569"/>
                    </a:cubicBezTo>
                    <a:cubicBezTo>
                      <a:pt x="411" y="557"/>
                      <a:pt x="400" y="542"/>
                      <a:pt x="389" y="533"/>
                    </a:cubicBezTo>
                    <a:cubicBezTo>
                      <a:pt x="377" y="522"/>
                      <a:pt x="365" y="522"/>
                      <a:pt x="353" y="512"/>
                    </a:cubicBezTo>
                    <a:cubicBezTo>
                      <a:pt x="343" y="503"/>
                      <a:pt x="336" y="495"/>
                      <a:pt x="323" y="491"/>
                    </a:cubicBezTo>
                    <a:cubicBezTo>
                      <a:pt x="309" y="480"/>
                      <a:pt x="297" y="469"/>
                      <a:pt x="281" y="464"/>
                    </a:cubicBezTo>
                    <a:cubicBezTo>
                      <a:pt x="245" y="465"/>
                      <a:pt x="208" y="461"/>
                      <a:pt x="173" y="467"/>
                    </a:cubicBezTo>
                    <a:cubicBezTo>
                      <a:pt x="166" y="468"/>
                      <a:pt x="165" y="479"/>
                      <a:pt x="161" y="485"/>
                    </a:cubicBezTo>
                    <a:cubicBezTo>
                      <a:pt x="155" y="494"/>
                      <a:pt x="143" y="497"/>
                      <a:pt x="134" y="500"/>
                    </a:cubicBezTo>
                    <a:cubicBezTo>
                      <a:pt x="100" y="498"/>
                      <a:pt x="54" y="503"/>
                      <a:pt x="23" y="482"/>
                    </a:cubicBezTo>
                    <a:cubicBezTo>
                      <a:pt x="0" y="447"/>
                      <a:pt x="15" y="427"/>
                      <a:pt x="38" y="404"/>
                    </a:cubicBezTo>
                    <a:cubicBezTo>
                      <a:pt x="54" y="388"/>
                      <a:pt x="39" y="395"/>
                      <a:pt x="56" y="389"/>
                    </a:cubicBezTo>
                    <a:cubicBezTo>
                      <a:pt x="72" y="365"/>
                      <a:pt x="100" y="351"/>
                      <a:pt x="128" y="347"/>
                    </a:cubicBezTo>
                    <a:cubicBezTo>
                      <a:pt x="151" y="339"/>
                      <a:pt x="170" y="335"/>
                      <a:pt x="194" y="332"/>
                    </a:cubicBezTo>
                    <a:cubicBezTo>
                      <a:pt x="204" y="329"/>
                      <a:pt x="221" y="317"/>
                      <a:pt x="221" y="317"/>
                    </a:cubicBezTo>
                    <a:cubicBezTo>
                      <a:pt x="240" y="289"/>
                      <a:pt x="250" y="251"/>
                      <a:pt x="287" y="242"/>
                    </a:cubicBezTo>
                    <a:cubicBezTo>
                      <a:pt x="305" y="237"/>
                      <a:pt x="295" y="240"/>
                      <a:pt x="317" y="233"/>
                    </a:cubicBezTo>
                    <a:cubicBezTo>
                      <a:pt x="324" y="231"/>
                      <a:pt x="329" y="225"/>
                      <a:pt x="335" y="221"/>
                    </a:cubicBezTo>
                    <a:cubicBezTo>
                      <a:pt x="338" y="219"/>
                      <a:pt x="344" y="215"/>
                      <a:pt x="344" y="215"/>
                    </a:cubicBezTo>
                    <a:cubicBezTo>
                      <a:pt x="359" y="193"/>
                      <a:pt x="379" y="175"/>
                      <a:pt x="401" y="161"/>
                    </a:cubicBezTo>
                    <a:cubicBezTo>
                      <a:pt x="406" y="146"/>
                      <a:pt x="421" y="111"/>
                      <a:pt x="431" y="98"/>
                    </a:cubicBezTo>
                    <a:cubicBezTo>
                      <a:pt x="435" y="93"/>
                      <a:pt x="443" y="91"/>
                      <a:pt x="449" y="89"/>
                    </a:cubicBezTo>
                    <a:cubicBezTo>
                      <a:pt x="463" y="67"/>
                      <a:pt x="469" y="51"/>
                      <a:pt x="488" y="32"/>
                    </a:cubicBezTo>
                    <a:cubicBezTo>
                      <a:pt x="493" y="27"/>
                      <a:pt x="506" y="20"/>
                      <a:pt x="506" y="20"/>
                    </a:cubicBezTo>
                    <a:cubicBezTo>
                      <a:pt x="520" y="0"/>
                      <a:pt x="533" y="9"/>
                      <a:pt x="560" y="11"/>
                    </a:cubicBezTo>
                    <a:cubicBezTo>
                      <a:pt x="582" y="25"/>
                      <a:pt x="597" y="35"/>
                      <a:pt x="623" y="44"/>
                    </a:cubicBezTo>
                    <a:cubicBezTo>
                      <a:pt x="635" y="48"/>
                      <a:pt x="642" y="58"/>
                      <a:pt x="656" y="56"/>
                    </a:cubicBezTo>
                    <a:cubicBezTo>
                      <a:pt x="669" y="55"/>
                      <a:pt x="682" y="50"/>
                      <a:pt x="695" y="47"/>
                    </a:cubicBezTo>
                    <a:close/>
                  </a:path>
                </a:pathLst>
              </a:custGeom>
              <a:blipFill dpi="0" rotWithShape="0">
                <a:blip r:embed="rId2" cstate="screen"/>
                <a:srcRect/>
                <a:tile tx="0" ty="0" sx="100000" sy="100000" flip="none" algn="tl"/>
              </a:blipFill>
              <a:ln w="15875" cap="flat" cmpd="sng">
                <a:solidFill>
                  <a:srgbClr val="3366FF"/>
                </a:solidFill>
                <a:prstDash val="solid"/>
                <a:round/>
                <a:headEnd type="none" w="med" len="med"/>
                <a:tailEnd type="none" w="med" len="lg"/>
              </a:ln>
              <a:effectLst>
                <a:outerShdw dist="107763" dir="13500000" algn="ctr" rotWithShape="0">
                  <a:srgbClr val="808080"/>
                </a:outerShdw>
              </a:effectLst>
            </p:spPr>
            <p:txBody>
              <a:bodyPr/>
              <a:lstStyle/>
              <a:p>
                <a:pPr>
                  <a:defRPr/>
                </a:pPr>
                <a:endParaRPr lang="it-IT"/>
              </a:p>
            </p:txBody>
          </p:sp>
          <p:sp>
            <p:nvSpPr>
              <p:cNvPr id="25672" name="Freeform 14"/>
              <p:cNvSpPr>
                <a:spLocks/>
              </p:cNvSpPr>
              <p:nvPr/>
            </p:nvSpPr>
            <p:spPr bwMode="auto">
              <a:xfrm rot="825962">
                <a:off x="3774" y="2315"/>
                <a:ext cx="210" cy="641"/>
              </a:xfrm>
              <a:custGeom>
                <a:avLst/>
                <a:gdLst>
                  <a:gd name="T0" fmla="*/ 725 w 201"/>
                  <a:gd name="T1" fmla="*/ 55 h 641"/>
                  <a:gd name="T2" fmla="*/ 704 w 201"/>
                  <a:gd name="T3" fmla="*/ 625 h 641"/>
                  <a:gd name="T4" fmla="*/ 528 w 201"/>
                  <a:gd name="T5" fmla="*/ 634 h 641"/>
                  <a:gd name="T6" fmla="*/ 65 w 201"/>
                  <a:gd name="T7" fmla="*/ 622 h 641"/>
                  <a:gd name="T8" fmla="*/ 0 w 201"/>
                  <a:gd name="T9" fmla="*/ 613 h 641"/>
                  <a:gd name="T10" fmla="*/ 3 w 201"/>
                  <a:gd name="T11" fmla="*/ 7 h 641"/>
                  <a:gd name="T12" fmla="*/ 6 w 201"/>
                  <a:gd name="T13" fmla="*/ 28 h 641"/>
                  <a:gd name="T14" fmla="*/ 56 w 201"/>
                  <a:gd name="T15" fmla="*/ 25 h 641"/>
                  <a:gd name="T16" fmla="*/ 136 w 201"/>
                  <a:gd name="T17" fmla="*/ 7 h 641"/>
                  <a:gd name="T18" fmla="*/ 345 w 201"/>
                  <a:gd name="T19" fmla="*/ 28 h 641"/>
                  <a:gd name="T20" fmla="*/ 444 w 201"/>
                  <a:gd name="T21" fmla="*/ 37 h 641"/>
                  <a:gd name="T22" fmla="*/ 725 w 201"/>
                  <a:gd name="T23" fmla="*/ 55 h 6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1"/>
                  <a:gd name="T37" fmla="*/ 0 h 641"/>
                  <a:gd name="T38" fmla="*/ 201 w 201"/>
                  <a:gd name="T39" fmla="*/ 641 h 6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1" h="641">
                    <a:moveTo>
                      <a:pt x="195" y="55"/>
                    </a:moveTo>
                    <a:cubicBezTo>
                      <a:pt x="193" y="245"/>
                      <a:pt x="201" y="435"/>
                      <a:pt x="189" y="625"/>
                    </a:cubicBezTo>
                    <a:cubicBezTo>
                      <a:pt x="188" y="641"/>
                      <a:pt x="141" y="634"/>
                      <a:pt x="141" y="634"/>
                    </a:cubicBezTo>
                    <a:cubicBezTo>
                      <a:pt x="97" y="632"/>
                      <a:pt x="61" y="625"/>
                      <a:pt x="18" y="622"/>
                    </a:cubicBezTo>
                    <a:cubicBezTo>
                      <a:pt x="12" y="618"/>
                      <a:pt x="0" y="613"/>
                      <a:pt x="0" y="613"/>
                    </a:cubicBezTo>
                    <a:cubicBezTo>
                      <a:pt x="1" y="411"/>
                      <a:pt x="1" y="209"/>
                      <a:pt x="3" y="7"/>
                    </a:cubicBezTo>
                    <a:cubicBezTo>
                      <a:pt x="3" y="0"/>
                      <a:pt x="2" y="22"/>
                      <a:pt x="6" y="28"/>
                    </a:cubicBezTo>
                    <a:cubicBezTo>
                      <a:pt x="8" y="31"/>
                      <a:pt x="12" y="26"/>
                      <a:pt x="15" y="25"/>
                    </a:cubicBezTo>
                    <a:cubicBezTo>
                      <a:pt x="19" y="13"/>
                      <a:pt x="25" y="14"/>
                      <a:pt x="36" y="7"/>
                    </a:cubicBezTo>
                    <a:cubicBezTo>
                      <a:pt x="60" y="11"/>
                      <a:pt x="73" y="15"/>
                      <a:pt x="93" y="28"/>
                    </a:cubicBezTo>
                    <a:cubicBezTo>
                      <a:pt x="101" y="33"/>
                      <a:pt x="120" y="37"/>
                      <a:pt x="120" y="37"/>
                    </a:cubicBezTo>
                    <a:cubicBezTo>
                      <a:pt x="142" y="59"/>
                      <a:pt x="166" y="57"/>
                      <a:pt x="195" y="55"/>
                    </a:cubicBezTo>
                    <a:close/>
                  </a:path>
                </a:pathLst>
              </a:custGeom>
              <a:gradFill rotWithShape="0">
                <a:gsLst>
                  <a:gs pos="0">
                    <a:srgbClr val="686868"/>
                  </a:gs>
                  <a:gs pos="100000">
                    <a:srgbClr val="969696"/>
                  </a:gs>
                </a:gsLst>
                <a:lin ang="5400000" scaled="1"/>
              </a:gradFill>
              <a:ln w="15875" cap="flat" cmpd="sng">
                <a:solidFill>
                  <a:srgbClr val="3366FF"/>
                </a:solidFill>
                <a:prstDash val="solid"/>
                <a:round/>
                <a:headEnd type="none" w="med" len="med"/>
                <a:tailEnd type="none" w="med" len="lg"/>
              </a:ln>
            </p:spPr>
            <p:txBody>
              <a:bodyPr/>
              <a:lstStyle/>
              <a:p>
                <a:endParaRPr lang="it-IT"/>
              </a:p>
            </p:txBody>
          </p:sp>
        </p:grpSp>
        <p:sp>
          <p:nvSpPr>
            <p:cNvPr id="33807" name="Freeform 15" descr="Sabbia"/>
            <p:cNvSpPr>
              <a:spLocks/>
            </p:cNvSpPr>
            <p:nvPr/>
          </p:nvSpPr>
          <p:spPr bwMode="auto">
            <a:xfrm>
              <a:off x="3278" y="2747"/>
              <a:ext cx="158" cy="145"/>
            </a:xfrm>
            <a:custGeom>
              <a:avLst/>
              <a:gdLst/>
              <a:ahLst/>
              <a:cxnLst>
                <a:cxn ang="0">
                  <a:pos x="10" y="39"/>
                </a:cxn>
                <a:cxn ang="0">
                  <a:pos x="34" y="18"/>
                </a:cxn>
                <a:cxn ang="0">
                  <a:pos x="58" y="0"/>
                </a:cxn>
                <a:cxn ang="0">
                  <a:pos x="76" y="3"/>
                </a:cxn>
                <a:cxn ang="0">
                  <a:pos x="94" y="9"/>
                </a:cxn>
                <a:cxn ang="0">
                  <a:pos x="94" y="51"/>
                </a:cxn>
                <a:cxn ang="0">
                  <a:pos x="49" y="72"/>
                </a:cxn>
                <a:cxn ang="0">
                  <a:pos x="10" y="39"/>
                </a:cxn>
              </a:cxnLst>
              <a:rect l="0" t="0" r="r" b="b"/>
              <a:pathLst>
                <a:path w="110" h="82">
                  <a:moveTo>
                    <a:pt x="10" y="39"/>
                  </a:moveTo>
                  <a:cubicBezTo>
                    <a:pt x="14" y="26"/>
                    <a:pt x="22" y="24"/>
                    <a:pt x="34" y="18"/>
                  </a:cubicBezTo>
                  <a:cubicBezTo>
                    <a:pt x="41" y="8"/>
                    <a:pt x="46" y="4"/>
                    <a:pt x="58" y="0"/>
                  </a:cubicBezTo>
                  <a:cubicBezTo>
                    <a:pt x="64" y="1"/>
                    <a:pt x="70" y="2"/>
                    <a:pt x="76" y="3"/>
                  </a:cubicBezTo>
                  <a:cubicBezTo>
                    <a:pt x="82" y="5"/>
                    <a:pt x="94" y="9"/>
                    <a:pt x="94" y="9"/>
                  </a:cubicBezTo>
                  <a:cubicBezTo>
                    <a:pt x="105" y="20"/>
                    <a:pt x="110" y="41"/>
                    <a:pt x="94" y="51"/>
                  </a:cubicBezTo>
                  <a:cubicBezTo>
                    <a:pt x="80" y="60"/>
                    <a:pt x="63" y="63"/>
                    <a:pt x="49" y="72"/>
                  </a:cubicBezTo>
                  <a:cubicBezTo>
                    <a:pt x="0" y="68"/>
                    <a:pt x="10" y="82"/>
                    <a:pt x="10" y="39"/>
                  </a:cubicBezTo>
                  <a:close/>
                </a:path>
              </a:pathLst>
            </a:custGeom>
            <a:blipFill dpi="0" rotWithShape="0">
              <a:blip r:embed="rId2" cstate="screen"/>
              <a:srcRect/>
              <a:tile tx="0" ty="0" sx="100000" sy="100000" flip="none" algn="tl"/>
            </a:blipFill>
            <a:ln w="15875" cap="flat" cmpd="sng">
              <a:solidFill>
                <a:srgbClr val="3366FF"/>
              </a:solidFill>
              <a:prstDash val="solid"/>
              <a:round/>
              <a:headEnd type="none" w="med" len="med"/>
              <a:tailEnd type="none" w="med" len="lg"/>
            </a:ln>
            <a:effectLst>
              <a:outerShdw dist="107763" dir="13500000" algn="ctr" rotWithShape="0">
                <a:srgbClr val="808080"/>
              </a:outerShdw>
            </a:effectLst>
          </p:spPr>
          <p:txBody>
            <a:bodyPr/>
            <a:lstStyle/>
            <a:p>
              <a:pPr>
                <a:defRPr/>
              </a:pPr>
              <a:endParaRPr lang="it-IT"/>
            </a:p>
          </p:txBody>
        </p:sp>
        <p:sp>
          <p:nvSpPr>
            <p:cNvPr id="33808" name="Freeform 16"/>
            <p:cNvSpPr>
              <a:spLocks/>
            </p:cNvSpPr>
            <p:nvPr/>
          </p:nvSpPr>
          <p:spPr bwMode="auto">
            <a:xfrm>
              <a:off x="1301" y="958"/>
              <a:ext cx="1274" cy="2550"/>
            </a:xfrm>
            <a:custGeom>
              <a:avLst/>
              <a:gdLst/>
              <a:ahLst/>
              <a:cxnLst>
                <a:cxn ang="0">
                  <a:pos x="80" y="1448"/>
                </a:cxn>
                <a:cxn ang="0">
                  <a:pos x="48" y="1344"/>
                </a:cxn>
                <a:cxn ang="0">
                  <a:pos x="56" y="1288"/>
                </a:cxn>
                <a:cxn ang="0">
                  <a:pos x="96" y="1256"/>
                </a:cxn>
                <a:cxn ang="0">
                  <a:pos x="168" y="1208"/>
                </a:cxn>
                <a:cxn ang="0">
                  <a:pos x="240" y="1176"/>
                </a:cxn>
                <a:cxn ang="0">
                  <a:pos x="168" y="1112"/>
                </a:cxn>
                <a:cxn ang="0">
                  <a:pos x="120" y="1080"/>
                </a:cxn>
                <a:cxn ang="0">
                  <a:pos x="48" y="904"/>
                </a:cxn>
                <a:cxn ang="0">
                  <a:pos x="24" y="856"/>
                </a:cxn>
                <a:cxn ang="0">
                  <a:pos x="8" y="808"/>
                </a:cxn>
                <a:cxn ang="0">
                  <a:pos x="0" y="752"/>
                </a:cxn>
                <a:cxn ang="0">
                  <a:pos x="104" y="528"/>
                </a:cxn>
                <a:cxn ang="0">
                  <a:pos x="128" y="504"/>
                </a:cxn>
                <a:cxn ang="0">
                  <a:pos x="360" y="472"/>
                </a:cxn>
                <a:cxn ang="0">
                  <a:pos x="448" y="464"/>
                </a:cxn>
                <a:cxn ang="0">
                  <a:pos x="384" y="304"/>
                </a:cxn>
                <a:cxn ang="0">
                  <a:pos x="360" y="232"/>
                </a:cxn>
                <a:cxn ang="0">
                  <a:pos x="352" y="208"/>
                </a:cxn>
                <a:cxn ang="0">
                  <a:pos x="408" y="88"/>
                </a:cxn>
                <a:cxn ang="0">
                  <a:pos x="488" y="48"/>
                </a:cxn>
                <a:cxn ang="0">
                  <a:pos x="600" y="0"/>
                </a:cxn>
                <a:cxn ang="0">
                  <a:pos x="696" y="8"/>
                </a:cxn>
                <a:cxn ang="0">
                  <a:pos x="784" y="96"/>
                </a:cxn>
                <a:cxn ang="0">
                  <a:pos x="824" y="168"/>
                </a:cxn>
                <a:cxn ang="0">
                  <a:pos x="840" y="216"/>
                </a:cxn>
                <a:cxn ang="0">
                  <a:pos x="832" y="320"/>
                </a:cxn>
                <a:cxn ang="0">
                  <a:pos x="664" y="440"/>
                </a:cxn>
                <a:cxn ang="0">
                  <a:pos x="688" y="456"/>
                </a:cxn>
                <a:cxn ang="0">
                  <a:pos x="736" y="472"/>
                </a:cxn>
                <a:cxn ang="0">
                  <a:pos x="776" y="520"/>
                </a:cxn>
                <a:cxn ang="0">
                  <a:pos x="856" y="664"/>
                </a:cxn>
                <a:cxn ang="0">
                  <a:pos x="880" y="736"/>
                </a:cxn>
                <a:cxn ang="0">
                  <a:pos x="888" y="760"/>
                </a:cxn>
                <a:cxn ang="0">
                  <a:pos x="880" y="848"/>
                </a:cxn>
                <a:cxn ang="0">
                  <a:pos x="768" y="976"/>
                </a:cxn>
                <a:cxn ang="0">
                  <a:pos x="632" y="1048"/>
                </a:cxn>
                <a:cxn ang="0">
                  <a:pos x="584" y="1064"/>
                </a:cxn>
                <a:cxn ang="0">
                  <a:pos x="344" y="1168"/>
                </a:cxn>
                <a:cxn ang="0">
                  <a:pos x="320" y="1248"/>
                </a:cxn>
                <a:cxn ang="0">
                  <a:pos x="272" y="1264"/>
                </a:cxn>
                <a:cxn ang="0">
                  <a:pos x="224" y="1312"/>
                </a:cxn>
                <a:cxn ang="0">
                  <a:pos x="208" y="1360"/>
                </a:cxn>
                <a:cxn ang="0">
                  <a:pos x="216" y="1448"/>
                </a:cxn>
              </a:cxnLst>
              <a:rect l="0" t="0" r="r" b="b"/>
              <a:pathLst>
                <a:path w="888" h="1448">
                  <a:moveTo>
                    <a:pt x="80" y="1448"/>
                  </a:moveTo>
                  <a:cubicBezTo>
                    <a:pt x="68" y="1413"/>
                    <a:pt x="57" y="1380"/>
                    <a:pt x="48" y="1344"/>
                  </a:cubicBezTo>
                  <a:cubicBezTo>
                    <a:pt x="51" y="1325"/>
                    <a:pt x="51" y="1306"/>
                    <a:pt x="56" y="1288"/>
                  </a:cubicBezTo>
                  <a:cubicBezTo>
                    <a:pt x="66" y="1254"/>
                    <a:pt x="72" y="1269"/>
                    <a:pt x="96" y="1256"/>
                  </a:cubicBezTo>
                  <a:cubicBezTo>
                    <a:pt x="121" y="1242"/>
                    <a:pt x="144" y="1224"/>
                    <a:pt x="168" y="1208"/>
                  </a:cubicBezTo>
                  <a:cubicBezTo>
                    <a:pt x="190" y="1193"/>
                    <a:pt x="240" y="1176"/>
                    <a:pt x="240" y="1176"/>
                  </a:cubicBezTo>
                  <a:cubicBezTo>
                    <a:pt x="229" y="1142"/>
                    <a:pt x="198" y="1133"/>
                    <a:pt x="168" y="1112"/>
                  </a:cubicBezTo>
                  <a:cubicBezTo>
                    <a:pt x="152" y="1101"/>
                    <a:pt x="120" y="1080"/>
                    <a:pt x="120" y="1080"/>
                  </a:cubicBezTo>
                  <a:cubicBezTo>
                    <a:pt x="82" y="1022"/>
                    <a:pt x="70" y="969"/>
                    <a:pt x="48" y="904"/>
                  </a:cubicBezTo>
                  <a:cubicBezTo>
                    <a:pt x="19" y="816"/>
                    <a:pt x="65" y="949"/>
                    <a:pt x="24" y="856"/>
                  </a:cubicBezTo>
                  <a:cubicBezTo>
                    <a:pt x="17" y="841"/>
                    <a:pt x="8" y="808"/>
                    <a:pt x="8" y="808"/>
                  </a:cubicBezTo>
                  <a:cubicBezTo>
                    <a:pt x="5" y="789"/>
                    <a:pt x="0" y="771"/>
                    <a:pt x="0" y="752"/>
                  </a:cubicBezTo>
                  <a:cubicBezTo>
                    <a:pt x="0" y="601"/>
                    <a:pt x="7" y="609"/>
                    <a:pt x="104" y="528"/>
                  </a:cubicBezTo>
                  <a:cubicBezTo>
                    <a:pt x="113" y="521"/>
                    <a:pt x="118" y="510"/>
                    <a:pt x="128" y="504"/>
                  </a:cubicBezTo>
                  <a:cubicBezTo>
                    <a:pt x="175" y="477"/>
                    <a:pt x="339" y="474"/>
                    <a:pt x="360" y="472"/>
                  </a:cubicBezTo>
                  <a:cubicBezTo>
                    <a:pt x="389" y="469"/>
                    <a:pt x="448" y="464"/>
                    <a:pt x="448" y="464"/>
                  </a:cubicBezTo>
                  <a:cubicBezTo>
                    <a:pt x="434" y="407"/>
                    <a:pt x="403" y="360"/>
                    <a:pt x="384" y="304"/>
                  </a:cubicBezTo>
                  <a:cubicBezTo>
                    <a:pt x="376" y="280"/>
                    <a:pt x="368" y="256"/>
                    <a:pt x="360" y="232"/>
                  </a:cubicBezTo>
                  <a:cubicBezTo>
                    <a:pt x="357" y="224"/>
                    <a:pt x="352" y="208"/>
                    <a:pt x="352" y="208"/>
                  </a:cubicBezTo>
                  <a:cubicBezTo>
                    <a:pt x="358" y="138"/>
                    <a:pt x="345" y="109"/>
                    <a:pt x="408" y="88"/>
                  </a:cubicBezTo>
                  <a:cubicBezTo>
                    <a:pt x="438" y="58"/>
                    <a:pt x="450" y="62"/>
                    <a:pt x="488" y="48"/>
                  </a:cubicBezTo>
                  <a:cubicBezTo>
                    <a:pt x="527" y="33"/>
                    <a:pt x="559" y="10"/>
                    <a:pt x="600" y="0"/>
                  </a:cubicBezTo>
                  <a:cubicBezTo>
                    <a:pt x="632" y="3"/>
                    <a:pt x="665" y="2"/>
                    <a:pt x="696" y="8"/>
                  </a:cubicBezTo>
                  <a:cubicBezTo>
                    <a:pt x="729" y="15"/>
                    <a:pt x="764" y="72"/>
                    <a:pt x="784" y="96"/>
                  </a:cubicBezTo>
                  <a:cubicBezTo>
                    <a:pt x="799" y="114"/>
                    <a:pt x="814" y="146"/>
                    <a:pt x="824" y="168"/>
                  </a:cubicBezTo>
                  <a:cubicBezTo>
                    <a:pt x="831" y="183"/>
                    <a:pt x="840" y="216"/>
                    <a:pt x="840" y="216"/>
                  </a:cubicBezTo>
                  <a:cubicBezTo>
                    <a:pt x="837" y="251"/>
                    <a:pt x="844" y="287"/>
                    <a:pt x="832" y="320"/>
                  </a:cubicBezTo>
                  <a:cubicBezTo>
                    <a:pt x="813" y="373"/>
                    <a:pt x="709" y="410"/>
                    <a:pt x="664" y="440"/>
                  </a:cubicBezTo>
                  <a:cubicBezTo>
                    <a:pt x="672" y="445"/>
                    <a:pt x="679" y="452"/>
                    <a:pt x="688" y="456"/>
                  </a:cubicBezTo>
                  <a:cubicBezTo>
                    <a:pt x="703" y="463"/>
                    <a:pt x="736" y="472"/>
                    <a:pt x="736" y="472"/>
                  </a:cubicBezTo>
                  <a:cubicBezTo>
                    <a:pt x="793" y="558"/>
                    <a:pt x="704" y="428"/>
                    <a:pt x="776" y="520"/>
                  </a:cubicBezTo>
                  <a:cubicBezTo>
                    <a:pt x="808" y="562"/>
                    <a:pt x="835" y="616"/>
                    <a:pt x="856" y="664"/>
                  </a:cubicBezTo>
                  <a:cubicBezTo>
                    <a:pt x="856" y="664"/>
                    <a:pt x="876" y="724"/>
                    <a:pt x="880" y="736"/>
                  </a:cubicBezTo>
                  <a:cubicBezTo>
                    <a:pt x="883" y="744"/>
                    <a:pt x="888" y="760"/>
                    <a:pt x="888" y="760"/>
                  </a:cubicBezTo>
                  <a:cubicBezTo>
                    <a:pt x="885" y="789"/>
                    <a:pt x="885" y="819"/>
                    <a:pt x="880" y="848"/>
                  </a:cubicBezTo>
                  <a:cubicBezTo>
                    <a:pt x="869" y="909"/>
                    <a:pt x="816" y="944"/>
                    <a:pt x="768" y="976"/>
                  </a:cubicBezTo>
                  <a:cubicBezTo>
                    <a:pt x="730" y="1033"/>
                    <a:pt x="692" y="1033"/>
                    <a:pt x="632" y="1048"/>
                  </a:cubicBezTo>
                  <a:cubicBezTo>
                    <a:pt x="616" y="1052"/>
                    <a:pt x="584" y="1064"/>
                    <a:pt x="584" y="1064"/>
                  </a:cubicBezTo>
                  <a:cubicBezTo>
                    <a:pt x="521" y="1127"/>
                    <a:pt x="429" y="1151"/>
                    <a:pt x="344" y="1168"/>
                  </a:cubicBezTo>
                  <a:cubicBezTo>
                    <a:pt x="342" y="1184"/>
                    <a:pt x="343" y="1234"/>
                    <a:pt x="320" y="1248"/>
                  </a:cubicBezTo>
                  <a:cubicBezTo>
                    <a:pt x="306" y="1257"/>
                    <a:pt x="272" y="1264"/>
                    <a:pt x="272" y="1264"/>
                  </a:cubicBezTo>
                  <a:cubicBezTo>
                    <a:pt x="256" y="1280"/>
                    <a:pt x="231" y="1291"/>
                    <a:pt x="224" y="1312"/>
                  </a:cubicBezTo>
                  <a:cubicBezTo>
                    <a:pt x="219" y="1328"/>
                    <a:pt x="208" y="1360"/>
                    <a:pt x="208" y="1360"/>
                  </a:cubicBezTo>
                  <a:cubicBezTo>
                    <a:pt x="216" y="1443"/>
                    <a:pt x="216" y="1413"/>
                    <a:pt x="216" y="1448"/>
                  </a:cubicBezTo>
                </a:path>
              </a:pathLst>
            </a:custGeom>
            <a:gradFill rotWithShape="0">
              <a:gsLst>
                <a:gs pos="0">
                  <a:srgbClr val="99CCFF">
                    <a:gamma/>
                    <a:shade val="47843"/>
                    <a:invGamma/>
                  </a:srgbClr>
                </a:gs>
                <a:gs pos="50000">
                  <a:srgbClr val="99CCFF"/>
                </a:gs>
                <a:gs pos="100000">
                  <a:srgbClr val="99CCFF">
                    <a:gamma/>
                    <a:shade val="47843"/>
                    <a:invGamma/>
                  </a:srgbClr>
                </a:gs>
              </a:gsLst>
              <a:lin ang="0" scaled="1"/>
            </a:gradFill>
            <a:ln w="44450" cap="flat" cmpd="sng">
              <a:solidFill>
                <a:srgbClr val="3366CC"/>
              </a:solidFill>
              <a:prstDash val="solid"/>
              <a:round/>
              <a:headEnd type="none" w="med" len="med"/>
              <a:tailEnd type="none" w="med" len="lg"/>
            </a:ln>
            <a:effectLst>
              <a:outerShdw dist="107763" dir="18900000" algn="ctr" rotWithShape="0">
                <a:srgbClr val="808080"/>
              </a:outerShdw>
            </a:effectLst>
          </p:spPr>
          <p:txBody>
            <a:bodyPr/>
            <a:lstStyle/>
            <a:p>
              <a:pPr>
                <a:defRPr/>
              </a:pPr>
              <a:endParaRPr lang="it-IT"/>
            </a:p>
          </p:txBody>
        </p:sp>
        <p:sp>
          <p:nvSpPr>
            <p:cNvPr id="33809" name="Oval 17"/>
            <p:cNvSpPr>
              <a:spLocks noChangeArrowheads="1"/>
            </p:cNvSpPr>
            <p:nvPr/>
          </p:nvSpPr>
          <p:spPr bwMode="auto">
            <a:xfrm>
              <a:off x="337" y="2578"/>
              <a:ext cx="688" cy="676"/>
            </a:xfrm>
            <a:prstGeom prst="ellipse">
              <a:avLst/>
            </a:prstGeom>
            <a:gradFill rotWithShape="0">
              <a:gsLst>
                <a:gs pos="0">
                  <a:srgbClr val="99CCFF">
                    <a:gamma/>
                    <a:shade val="63922"/>
                    <a:invGamma/>
                  </a:srgbClr>
                </a:gs>
                <a:gs pos="50000">
                  <a:srgbClr val="99CCFF"/>
                </a:gs>
                <a:gs pos="100000">
                  <a:srgbClr val="99CCFF">
                    <a:gamma/>
                    <a:shade val="63922"/>
                    <a:invGamma/>
                  </a:srgbClr>
                </a:gs>
              </a:gsLst>
              <a:lin ang="0" scaled="1"/>
            </a:gradFill>
            <a:ln w="44450">
              <a:solidFill>
                <a:srgbClr val="3366CC"/>
              </a:solidFill>
              <a:round/>
              <a:headEnd/>
              <a:tailEnd type="none" w="med" len="lg"/>
            </a:ln>
            <a:effectLst>
              <a:outerShdw dist="107763" dir="18900000" algn="ctr" rotWithShape="0">
                <a:srgbClr val="808080"/>
              </a:outerShdw>
            </a:effectLst>
          </p:spPr>
          <p:txBody>
            <a:bodyPr wrap="none" anchor="ctr"/>
            <a:lstStyle/>
            <a:p>
              <a:pPr>
                <a:defRPr/>
              </a:pPr>
              <a:endParaRPr lang="it-IT"/>
            </a:p>
          </p:txBody>
        </p:sp>
        <p:sp>
          <p:nvSpPr>
            <p:cNvPr id="33810" name="AutoShape 18"/>
            <p:cNvSpPr>
              <a:spLocks noChangeArrowheads="1"/>
            </p:cNvSpPr>
            <p:nvPr/>
          </p:nvSpPr>
          <p:spPr bwMode="auto">
            <a:xfrm>
              <a:off x="130" y="1479"/>
              <a:ext cx="482" cy="1015"/>
            </a:xfrm>
            <a:prstGeom prst="flowChartDelay">
              <a:avLst/>
            </a:prstGeom>
            <a:gradFill rotWithShape="0">
              <a:gsLst>
                <a:gs pos="0">
                  <a:srgbClr val="99CCFF">
                    <a:gamma/>
                    <a:shade val="61176"/>
                    <a:invGamma/>
                  </a:srgbClr>
                </a:gs>
                <a:gs pos="50000">
                  <a:srgbClr val="99CCFF"/>
                </a:gs>
                <a:gs pos="100000">
                  <a:srgbClr val="99CCFF">
                    <a:gamma/>
                    <a:shade val="61176"/>
                    <a:invGamma/>
                  </a:srgbClr>
                </a:gs>
              </a:gsLst>
              <a:lin ang="0" scaled="1"/>
            </a:gradFill>
            <a:ln w="44450">
              <a:solidFill>
                <a:srgbClr val="3366CC"/>
              </a:solidFill>
              <a:miter lim="800000"/>
              <a:headEnd/>
              <a:tailEnd type="none" w="med" len="lg"/>
            </a:ln>
            <a:effectLst>
              <a:outerShdw dist="107763" dir="18900000" algn="ctr" rotWithShape="0">
                <a:srgbClr val="808080"/>
              </a:outerShdw>
            </a:effectLst>
          </p:spPr>
          <p:txBody>
            <a:bodyPr wrap="none" anchor="ctr"/>
            <a:lstStyle/>
            <a:p>
              <a:pPr>
                <a:defRPr/>
              </a:pPr>
              <a:endParaRPr lang="it-IT"/>
            </a:p>
          </p:txBody>
        </p:sp>
        <p:sp>
          <p:nvSpPr>
            <p:cNvPr id="25618" name="Freeform 19"/>
            <p:cNvSpPr>
              <a:spLocks/>
            </p:cNvSpPr>
            <p:nvPr/>
          </p:nvSpPr>
          <p:spPr bwMode="auto">
            <a:xfrm>
              <a:off x="130" y="377"/>
              <a:ext cx="1409" cy="1551"/>
            </a:xfrm>
            <a:custGeom>
              <a:avLst/>
              <a:gdLst>
                <a:gd name="T0" fmla="*/ 157438 w 982"/>
                <a:gd name="T1" fmla="*/ 2147483647 h 881"/>
                <a:gd name="T2" fmla="*/ 3494435 w 982"/>
                <a:gd name="T3" fmla="*/ 2147483647 h 881"/>
                <a:gd name="T4" fmla="*/ 14743193 w 982"/>
                <a:gd name="T5" fmla="*/ 2147483647 h 881"/>
                <a:gd name="T6" fmla="*/ 17122502 w 982"/>
                <a:gd name="T7" fmla="*/ 2147483647 h 881"/>
                <a:gd name="T8" fmla="*/ 25358470 w 982"/>
                <a:gd name="T9" fmla="*/ 2147483647 h 881"/>
                <a:gd name="T10" fmla="*/ 31277324 w 982"/>
                <a:gd name="T11" fmla="*/ 2147483647 h 881"/>
                <a:gd name="T12" fmla="*/ 33977278 w 982"/>
                <a:gd name="T13" fmla="*/ 2147483647 h 881"/>
                <a:gd name="T14" fmla="*/ 37926884 w 982"/>
                <a:gd name="T15" fmla="*/ 2147483647 h 881"/>
                <a:gd name="T16" fmla="*/ 39766401 w 982"/>
                <a:gd name="T17" fmla="*/ 2147483647 h 881"/>
                <a:gd name="T18" fmla="*/ 40835748 w 982"/>
                <a:gd name="T19" fmla="*/ 2147483647 h 881"/>
                <a:gd name="T20" fmla="*/ 42486028 w 982"/>
                <a:gd name="T21" fmla="*/ 2147483647 h 881"/>
                <a:gd name="T22" fmla="*/ 44456998 w 982"/>
                <a:gd name="T23" fmla="*/ 2147483647 h 881"/>
                <a:gd name="T24" fmla="*/ 47672639 w 982"/>
                <a:gd name="T25" fmla="*/ 2147483647 h 881"/>
                <a:gd name="T26" fmla="*/ 48548079 w 982"/>
                <a:gd name="T27" fmla="*/ 2147483647 h 881"/>
                <a:gd name="T28" fmla="*/ 47923470 w 982"/>
                <a:gd name="T29" fmla="*/ 2147483647 h 881"/>
                <a:gd name="T30" fmla="*/ 46554646 w 982"/>
                <a:gd name="T31" fmla="*/ 2147483647 h 881"/>
                <a:gd name="T32" fmla="*/ 45237590 w 982"/>
                <a:gd name="T33" fmla="*/ 2147483647 h 881"/>
                <a:gd name="T34" fmla="*/ 43072976 w 982"/>
                <a:gd name="T35" fmla="*/ 2147483647 h 881"/>
                <a:gd name="T36" fmla="*/ 40956228 w 982"/>
                <a:gd name="T37" fmla="*/ 2147483647 h 881"/>
                <a:gd name="T38" fmla="*/ 38698546 w 982"/>
                <a:gd name="T39" fmla="*/ 2147483647 h 881"/>
                <a:gd name="T40" fmla="*/ 37795454 w 982"/>
                <a:gd name="T41" fmla="*/ 2147483647 h 881"/>
                <a:gd name="T42" fmla="*/ 36885131 w 982"/>
                <a:gd name="T43" fmla="*/ 2147483647 h 881"/>
                <a:gd name="T44" fmla="*/ 35355170 w 982"/>
                <a:gd name="T45" fmla="*/ 2147483647 h 881"/>
                <a:gd name="T46" fmla="*/ 35489677 w 982"/>
                <a:gd name="T47" fmla="*/ 2147483647 h 881"/>
                <a:gd name="T48" fmla="*/ 37184057 w 982"/>
                <a:gd name="T49" fmla="*/ 2147483647 h 881"/>
                <a:gd name="T50" fmla="*/ 41279879 w 982"/>
                <a:gd name="T51" fmla="*/ 2147483647 h 881"/>
                <a:gd name="T52" fmla="*/ 43550165 w 982"/>
                <a:gd name="T53" fmla="*/ 2147483647 h 881"/>
                <a:gd name="T54" fmla="*/ 44924637 w 982"/>
                <a:gd name="T55" fmla="*/ 2147483647 h 881"/>
                <a:gd name="T56" fmla="*/ 46745466 w 982"/>
                <a:gd name="T57" fmla="*/ 2147483647 h 881"/>
                <a:gd name="T58" fmla="*/ 49310672 w 982"/>
                <a:gd name="T59" fmla="*/ 2084678629 h 881"/>
                <a:gd name="T60" fmla="*/ 49310672 w 982"/>
                <a:gd name="T61" fmla="*/ 118647319 h 881"/>
                <a:gd name="T62" fmla="*/ 17009472 w 982"/>
                <a:gd name="T63" fmla="*/ 50968430 h 881"/>
                <a:gd name="T64" fmla="*/ 16544887 w 982"/>
                <a:gd name="T65" fmla="*/ 248991563 h 881"/>
                <a:gd name="T66" fmla="*/ 19762055 w 982"/>
                <a:gd name="T67" fmla="*/ 2147483647 h 881"/>
                <a:gd name="T68" fmla="*/ 23238743 w 982"/>
                <a:gd name="T69" fmla="*/ 2147483647 h 881"/>
                <a:gd name="T70" fmla="*/ 24567823 w 982"/>
                <a:gd name="T71" fmla="*/ 2147483647 h 881"/>
                <a:gd name="T72" fmla="*/ 25036908 w 982"/>
                <a:gd name="T73" fmla="*/ 2147483647 h 881"/>
                <a:gd name="T74" fmla="*/ 28075802 w 982"/>
                <a:gd name="T75" fmla="*/ 2147483647 h 881"/>
                <a:gd name="T76" fmla="*/ 29424975 w 982"/>
                <a:gd name="T77" fmla="*/ 2147483647 h 881"/>
                <a:gd name="T78" fmla="*/ 30220764 w 982"/>
                <a:gd name="T79" fmla="*/ 2147483647 h 881"/>
                <a:gd name="T80" fmla="*/ 28704393 w 982"/>
                <a:gd name="T81" fmla="*/ 2147483647 h 881"/>
                <a:gd name="T82" fmla="*/ 25940826 w 982"/>
                <a:gd name="T83" fmla="*/ 2147483647 h 881"/>
                <a:gd name="T84" fmla="*/ 24567823 w 982"/>
                <a:gd name="T85" fmla="*/ 2147483647 h 881"/>
                <a:gd name="T86" fmla="*/ 21539977 w 982"/>
                <a:gd name="T87" fmla="*/ 2147483647 h 881"/>
                <a:gd name="T88" fmla="*/ 20169488 w 982"/>
                <a:gd name="T89" fmla="*/ 2147483647 h 881"/>
                <a:gd name="T90" fmla="*/ 17755973 w 982"/>
                <a:gd name="T91" fmla="*/ 2147483647 h 881"/>
                <a:gd name="T92" fmla="*/ 11370091 w 982"/>
                <a:gd name="T93" fmla="*/ 2147483647 h 881"/>
                <a:gd name="T94" fmla="*/ 5600996 w 982"/>
                <a:gd name="T95" fmla="*/ 2147483647 h 881"/>
                <a:gd name="T96" fmla="*/ 1532473 w 982"/>
                <a:gd name="T97" fmla="*/ 2147483647 h 881"/>
                <a:gd name="T98" fmla="*/ 0 w 982"/>
                <a:gd name="T99" fmla="*/ 2147483647 h 8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2"/>
                <a:gd name="T151" fmla="*/ 0 h 881"/>
                <a:gd name="T152" fmla="*/ 982 w 982"/>
                <a:gd name="T153" fmla="*/ 881 h 8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2" h="881">
                  <a:moveTo>
                    <a:pt x="3" y="398"/>
                  </a:moveTo>
                  <a:cubicBezTo>
                    <a:pt x="27" y="402"/>
                    <a:pt x="45" y="416"/>
                    <a:pt x="69" y="422"/>
                  </a:cubicBezTo>
                  <a:cubicBezTo>
                    <a:pt x="121" y="457"/>
                    <a:pt x="230" y="455"/>
                    <a:pt x="291" y="470"/>
                  </a:cubicBezTo>
                  <a:cubicBezTo>
                    <a:pt x="306" y="480"/>
                    <a:pt x="324" y="485"/>
                    <a:pt x="339" y="494"/>
                  </a:cubicBezTo>
                  <a:cubicBezTo>
                    <a:pt x="394" y="530"/>
                    <a:pt x="444" y="575"/>
                    <a:pt x="501" y="608"/>
                  </a:cubicBezTo>
                  <a:cubicBezTo>
                    <a:pt x="539" y="629"/>
                    <a:pt x="580" y="640"/>
                    <a:pt x="618" y="659"/>
                  </a:cubicBezTo>
                  <a:cubicBezTo>
                    <a:pt x="635" y="667"/>
                    <a:pt x="654" y="677"/>
                    <a:pt x="672" y="683"/>
                  </a:cubicBezTo>
                  <a:cubicBezTo>
                    <a:pt x="696" y="701"/>
                    <a:pt x="721" y="724"/>
                    <a:pt x="750" y="734"/>
                  </a:cubicBezTo>
                  <a:cubicBezTo>
                    <a:pt x="761" y="745"/>
                    <a:pt x="773" y="755"/>
                    <a:pt x="786" y="764"/>
                  </a:cubicBezTo>
                  <a:cubicBezTo>
                    <a:pt x="800" y="785"/>
                    <a:pt x="792" y="778"/>
                    <a:pt x="807" y="788"/>
                  </a:cubicBezTo>
                  <a:cubicBezTo>
                    <a:pt x="812" y="804"/>
                    <a:pt x="826" y="821"/>
                    <a:pt x="840" y="830"/>
                  </a:cubicBezTo>
                  <a:cubicBezTo>
                    <a:pt x="852" y="847"/>
                    <a:pt x="861" y="869"/>
                    <a:pt x="879" y="881"/>
                  </a:cubicBezTo>
                  <a:cubicBezTo>
                    <a:pt x="888" y="855"/>
                    <a:pt x="921" y="850"/>
                    <a:pt x="942" y="836"/>
                  </a:cubicBezTo>
                  <a:cubicBezTo>
                    <a:pt x="949" y="826"/>
                    <a:pt x="956" y="823"/>
                    <a:pt x="960" y="812"/>
                  </a:cubicBezTo>
                  <a:cubicBezTo>
                    <a:pt x="958" y="793"/>
                    <a:pt x="963" y="789"/>
                    <a:pt x="948" y="782"/>
                  </a:cubicBezTo>
                  <a:cubicBezTo>
                    <a:pt x="939" y="778"/>
                    <a:pt x="921" y="773"/>
                    <a:pt x="921" y="773"/>
                  </a:cubicBezTo>
                  <a:cubicBezTo>
                    <a:pt x="917" y="761"/>
                    <a:pt x="904" y="747"/>
                    <a:pt x="894" y="737"/>
                  </a:cubicBezTo>
                  <a:cubicBezTo>
                    <a:pt x="887" y="717"/>
                    <a:pt x="870" y="689"/>
                    <a:pt x="852" y="677"/>
                  </a:cubicBezTo>
                  <a:cubicBezTo>
                    <a:pt x="837" y="655"/>
                    <a:pt x="829" y="627"/>
                    <a:pt x="810" y="608"/>
                  </a:cubicBezTo>
                  <a:cubicBezTo>
                    <a:pt x="802" y="583"/>
                    <a:pt x="787" y="563"/>
                    <a:pt x="765" y="548"/>
                  </a:cubicBezTo>
                  <a:cubicBezTo>
                    <a:pt x="760" y="544"/>
                    <a:pt x="752" y="546"/>
                    <a:pt x="747" y="542"/>
                  </a:cubicBezTo>
                  <a:cubicBezTo>
                    <a:pt x="741" y="538"/>
                    <a:pt x="729" y="530"/>
                    <a:pt x="729" y="530"/>
                  </a:cubicBezTo>
                  <a:cubicBezTo>
                    <a:pt x="719" y="515"/>
                    <a:pt x="705" y="506"/>
                    <a:pt x="699" y="488"/>
                  </a:cubicBezTo>
                  <a:cubicBezTo>
                    <a:pt x="700" y="464"/>
                    <a:pt x="699" y="440"/>
                    <a:pt x="702" y="416"/>
                  </a:cubicBezTo>
                  <a:cubicBezTo>
                    <a:pt x="703" y="407"/>
                    <a:pt x="731" y="395"/>
                    <a:pt x="735" y="392"/>
                  </a:cubicBezTo>
                  <a:cubicBezTo>
                    <a:pt x="748" y="383"/>
                    <a:pt x="800" y="367"/>
                    <a:pt x="816" y="362"/>
                  </a:cubicBezTo>
                  <a:cubicBezTo>
                    <a:pt x="834" y="356"/>
                    <a:pt x="846" y="347"/>
                    <a:pt x="861" y="335"/>
                  </a:cubicBezTo>
                  <a:cubicBezTo>
                    <a:pt x="870" y="328"/>
                    <a:pt x="888" y="317"/>
                    <a:pt x="888" y="317"/>
                  </a:cubicBezTo>
                  <a:cubicBezTo>
                    <a:pt x="898" y="301"/>
                    <a:pt x="918" y="294"/>
                    <a:pt x="924" y="275"/>
                  </a:cubicBezTo>
                  <a:cubicBezTo>
                    <a:pt x="944" y="214"/>
                    <a:pt x="959" y="151"/>
                    <a:pt x="975" y="89"/>
                  </a:cubicBezTo>
                  <a:cubicBezTo>
                    <a:pt x="982" y="62"/>
                    <a:pt x="975" y="33"/>
                    <a:pt x="975" y="5"/>
                  </a:cubicBezTo>
                  <a:cubicBezTo>
                    <a:pt x="762" y="4"/>
                    <a:pt x="549" y="0"/>
                    <a:pt x="336" y="2"/>
                  </a:cubicBezTo>
                  <a:cubicBezTo>
                    <a:pt x="332" y="2"/>
                    <a:pt x="327" y="7"/>
                    <a:pt x="327" y="11"/>
                  </a:cubicBezTo>
                  <a:cubicBezTo>
                    <a:pt x="321" y="96"/>
                    <a:pt x="349" y="189"/>
                    <a:pt x="390" y="263"/>
                  </a:cubicBezTo>
                  <a:cubicBezTo>
                    <a:pt x="408" y="295"/>
                    <a:pt x="428" y="315"/>
                    <a:pt x="459" y="332"/>
                  </a:cubicBezTo>
                  <a:cubicBezTo>
                    <a:pt x="468" y="337"/>
                    <a:pt x="477" y="344"/>
                    <a:pt x="486" y="350"/>
                  </a:cubicBezTo>
                  <a:cubicBezTo>
                    <a:pt x="489" y="352"/>
                    <a:pt x="495" y="356"/>
                    <a:pt x="495" y="356"/>
                  </a:cubicBezTo>
                  <a:cubicBezTo>
                    <a:pt x="504" y="370"/>
                    <a:pt x="538" y="390"/>
                    <a:pt x="555" y="401"/>
                  </a:cubicBezTo>
                  <a:cubicBezTo>
                    <a:pt x="564" y="407"/>
                    <a:pt x="582" y="416"/>
                    <a:pt x="582" y="416"/>
                  </a:cubicBezTo>
                  <a:cubicBezTo>
                    <a:pt x="596" y="437"/>
                    <a:pt x="592" y="427"/>
                    <a:pt x="597" y="443"/>
                  </a:cubicBezTo>
                  <a:cubicBezTo>
                    <a:pt x="594" y="492"/>
                    <a:pt x="603" y="494"/>
                    <a:pt x="567" y="506"/>
                  </a:cubicBezTo>
                  <a:cubicBezTo>
                    <a:pt x="549" y="505"/>
                    <a:pt x="531" y="505"/>
                    <a:pt x="513" y="503"/>
                  </a:cubicBezTo>
                  <a:cubicBezTo>
                    <a:pt x="503" y="502"/>
                    <a:pt x="486" y="488"/>
                    <a:pt x="486" y="488"/>
                  </a:cubicBezTo>
                  <a:cubicBezTo>
                    <a:pt x="472" y="467"/>
                    <a:pt x="444" y="458"/>
                    <a:pt x="426" y="440"/>
                  </a:cubicBezTo>
                  <a:cubicBezTo>
                    <a:pt x="405" y="419"/>
                    <a:pt x="415" y="427"/>
                    <a:pt x="399" y="416"/>
                  </a:cubicBezTo>
                  <a:cubicBezTo>
                    <a:pt x="390" y="403"/>
                    <a:pt x="366" y="385"/>
                    <a:pt x="351" y="380"/>
                  </a:cubicBezTo>
                  <a:cubicBezTo>
                    <a:pt x="311" y="348"/>
                    <a:pt x="271" y="356"/>
                    <a:pt x="225" y="341"/>
                  </a:cubicBezTo>
                  <a:cubicBezTo>
                    <a:pt x="188" y="329"/>
                    <a:pt x="149" y="317"/>
                    <a:pt x="111" y="308"/>
                  </a:cubicBezTo>
                  <a:cubicBezTo>
                    <a:pt x="88" y="293"/>
                    <a:pt x="56" y="281"/>
                    <a:pt x="30" y="272"/>
                  </a:cubicBezTo>
                  <a:cubicBezTo>
                    <a:pt x="21" y="269"/>
                    <a:pt x="10" y="263"/>
                    <a:pt x="0" y="263"/>
                  </a:cubicBezTo>
                </a:path>
              </a:pathLst>
            </a:custGeom>
            <a:gradFill rotWithShape="0">
              <a:gsLst>
                <a:gs pos="0">
                  <a:srgbClr val="5A7896"/>
                </a:gs>
                <a:gs pos="50000">
                  <a:srgbClr val="99CCFF"/>
                </a:gs>
                <a:gs pos="100000">
                  <a:srgbClr val="5A7896"/>
                </a:gs>
              </a:gsLst>
              <a:lin ang="0" scaled="1"/>
            </a:gradFill>
            <a:ln w="38100" cap="flat" cmpd="sng">
              <a:solidFill>
                <a:srgbClr val="3366CC"/>
              </a:solidFill>
              <a:prstDash val="solid"/>
              <a:round/>
              <a:headEnd type="none" w="med" len="med"/>
              <a:tailEnd type="none" w="med" len="lg"/>
            </a:ln>
          </p:spPr>
          <p:txBody>
            <a:bodyPr/>
            <a:lstStyle/>
            <a:p>
              <a:endParaRPr lang="it-IT"/>
            </a:p>
          </p:txBody>
        </p:sp>
        <p:grpSp>
          <p:nvGrpSpPr>
            <p:cNvPr id="25619" name="Group 20"/>
            <p:cNvGrpSpPr>
              <a:grpSpLocks/>
            </p:cNvGrpSpPr>
            <p:nvPr/>
          </p:nvGrpSpPr>
          <p:grpSpPr bwMode="auto">
            <a:xfrm rot="5639308">
              <a:off x="1465" y="1592"/>
              <a:ext cx="692" cy="1445"/>
              <a:chOff x="1824" y="1104"/>
              <a:chExt cx="193" cy="480"/>
            </a:xfrm>
          </p:grpSpPr>
          <p:grpSp>
            <p:nvGrpSpPr>
              <p:cNvPr id="25663" name="Group 21"/>
              <p:cNvGrpSpPr>
                <a:grpSpLocks/>
              </p:cNvGrpSpPr>
              <p:nvPr/>
            </p:nvGrpSpPr>
            <p:grpSpPr bwMode="auto">
              <a:xfrm rot="3111">
                <a:off x="1824" y="1104"/>
                <a:ext cx="192" cy="480"/>
                <a:chOff x="1440" y="1104"/>
                <a:chExt cx="192" cy="480"/>
              </a:xfrm>
            </p:grpSpPr>
            <p:sp>
              <p:nvSpPr>
                <p:cNvPr id="25665" name="Freeform 22"/>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66" name="Freeform 23"/>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67" name="Freeform 24"/>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68" name="Freeform 25"/>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69" name="Freeform 26"/>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70" name="Freeform 27"/>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25664" name="Line 28"/>
              <p:cNvSpPr>
                <a:spLocks noChangeShapeType="1"/>
              </p:cNvSpPr>
              <p:nvPr/>
            </p:nvSpPr>
            <p:spPr bwMode="auto">
              <a:xfrm>
                <a:off x="2016" y="1200"/>
                <a:ext cx="1" cy="288"/>
              </a:xfrm>
              <a:prstGeom prst="line">
                <a:avLst/>
              </a:prstGeom>
              <a:noFill/>
              <a:ln w="9525">
                <a:solidFill>
                  <a:srgbClr val="99CCFF"/>
                </a:solidFill>
                <a:round/>
                <a:headEnd/>
                <a:tailEnd type="none" w="med" len="lg"/>
              </a:ln>
            </p:spPr>
            <p:txBody>
              <a:bodyPr/>
              <a:lstStyle/>
              <a:p>
                <a:endParaRPr lang="it-IT"/>
              </a:p>
            </p:txBody>
          </p:sp>
        </p:grpSp>
        <p:grpSp>
          <p:nvGrpSpPr>
            <p:cNvPr id="25620" name="Group 29"/>
            <p:cNvGrpSpPr>
              <a:grpSpLocks/>
            </p:cNvGrpSpPr>
            <p:nvPr/>
          </p:nvGrpSpPr>
          <p:grpSpPr bwMode="auto">
            <a:xfrm rot="975818">
              <a:off x="1697" y="1280"/>
              <a:ext cx="841" cy="1754"/>
              <a:chOff x="1824" y="1104"/>
              <a:chExt cx="193" cy="480"/>
            </a:xfrm>
          </p:grpSpPr>
          <p:grpSp>
            <p:nvGrpSpPr>
              <p:cNvPr id="25655" name="Group 30"/>
              <p:cNvGrpSpPr>
                <a:grpSpLocks/>
              </p:cNvGrpSpPr>
              <p:nvPr/>
            </p:nvGrpSpPr>
            <p:grpSpPr bwMode="auto">
              <a:xfrm rot="3111">
                <a:off x="1824" y="1104"/>
                <a:ext cx="192" cy="480"/>
                <a:chOff x="1440" y="1104"/>
                <a:chExt cx="192" cy="480"/>
              </a:xfrm>
            </p:grpSpPr>
            <p:sp>
              <p:nvSpPr>
                <p:cNvPr id="25657" name="Freeform 31"/>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58" name="Freeform 32"/>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59" name="Freeform 33"/>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60" name="Freeform 34"/>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61" name="Freeform 35"/>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62" name="Freeform 36"/>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25656" name="Line 37"/>
              <p:cNvSpPr>
                <a:spLocks noChangeShapeType="1"/>
              </p:cNvSpPr>
              <p:nvPr/>
            </p:nvSpPr>
            <p:spPr bwMode="auto">
              <a:xfrm>
                <a:off x="2016" y="1200"/>
                <a:ext cx="1" cy="288"/>
              </a:xfrm>
              <a:prstGeom prst="line">
                <a:avLst/>
              </a:prstGeom>
              <a:noFill/>
              <a:ln w="9525">
                <a:solidFill>
                  <a:srgbClr val="99CCFF"/>
                </a:solidFill>
                <a:round/>
                <a:headEnd/>
                <a:tailEnd type="none" w="med" len="lg"/>
              </a:ln>
            </p:spPr>
            <p:txBody>
              <a:bodyPr/>
              <a:lstStyle/>
              <a:p>
                <a:endParaRPr lang="it-IT"/>
              </a:p>
            </p:txBody>
          </p:sp>
        </p:grpSp>
        <p:grpSp>
          <p:nvGrpSpPr>
            <p:cNvPr id="25621" name="Group 38"/>
            <p:cNvGrpSpPr>
              <a:grpSpLocks/>
            </p:cNvGrpSpPr>
            <p:nvPr/>
          </p:nvGrpSpPr>
          <p:grpSpPr bwMode="auto">
            <a:xfrm rot="-10129119">
              <a:off x="532" y="2527"/>
              <a:ext cx="328" cy="812"/>
              <a:chOff x="1824" y="1104"/>
              <a:chExt cx="193" cy="480"/>
            </a:xfrm>
          </p:grpSpPr>
          <p:grpSp>
            <p:nvGrpSpPr>
              <p:cNvPr id="25647" name="Group 39"/>
              <p:cNvGrpSpPr>
                <a:grpSpLocks/>
              </p:cNvGrpSpPr>
              <p:nvPr/>
            </p:nvGrpSpPr>
            <p:grpSpPr bwMode="auto">
              <a:xfrm rot="3111">
                <a:off x="1824" y="1104"/>
                <a:ext cx="192" cy="480"/>
                <a:chOff x="1440" y="1104"/>
                <a:chExt cx="192" cy="480"/>
              </a:xfrm>
            </p:grpSpPr>
            <p:sp>
              <p:nvSpPr>
                <p:cNvPr id="25649" name="Freeform 40"/>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50" name="Freeform 41"/>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51" name="Freeform 42"/>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52" name="Freeform 43"/>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53" name="Freeform 44"/>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54" name="Freeform 45"/>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25648" name="Line 46"/>
              <p:cNvSpPr>
                <a:spLocks noChangeShapeType="1"/>
              </p:cNvSpPr>
              <p:nvPr/>
            </p:nvSpPr>
            <p:spPr bwMode="auto">
              <a:xfrm>
                <a:off x="2016" y="1200"/>
                <a:ext cx="1" cy="288"/>
              </a:xfrm>
              <a:prstGeom prst="line">
                <a:avLst/>
              </a:prstGeom>
              <a:noFill/>
              <a:ln w="9525">
                <a:solidFill>
                  <a:srgbClr val="99CCFF"/>
                </a:solidFill>
                <a:round/>
                <a:headEnd/>
                <a:tailEnd type="none" w="med" len="lg"/>
              </a:ln>
            </p:spPr>
            <p:txBody>
              <a:bodyPr/>
              <a:lstStyle/>
              <a:p>
                <a:endParaRPr lang="it-IT"/>
              </a:p>
            </p:txBody>
          </p:sp>
        </p:grpSp>
        <p:sp>
          <p:nvSpPr>
            <p:cNvPr id="33839" name="AutoShape 47"/>
            <p:cNvSpPr>
              <a:spLocks noChangeArrowheads="1"/>
            </p:cNvSpPr>
            <p:nvPr/>
          </p:nvSpPr>
          <p:spPr bwMode="auto">
            <a:xfrm>
              <a:off x="130" y="1479"/>
              <a:ext cx="482" cy="1015"/>
            </a:xfrm>
            <a:prstGeom prst="flowChartDelay">
              <a:avLst/>
            </a:prstGeom>
            <a:gradFill rotWithShape="0">
              <a:gsLst>
                <a:gs pos="0">
                  <a:srgbClr val="99CCFF">
                    <a:gamma/>
                    <a:shade val="61176"/>
                    <a:invGamma/>
                  </a:srgbClr>
                </a:gs>
                <a:gs pos="50000">
                  <a:srgbClr val="99CCFF"/>
                </a:gs>
                <a:gs pos="100000">
                  <a:srgbClr val="99CCFF">
                    <a:gamma/>
                    <a:shade val="61176"/>
                    <a:invGamma/>
                  </a:srgbClr>
                </a:gs>
              </a:gsLst>
              <a:lin ang="0" scaled="1"/>
            </a:gradFill>
            <a:ln w="44450">
              <a:solidFill>
                <a:srgbClr val="3366CC"/>
              </a:solidFill>
              <a:miter lim="800000"/>
              <a:headEnd/>
              <a:tailEnd type="none" w="med" len="lg"/>
            </a:ln>
            <a:effectLst>
              <a:outerShdw dist="107763" dir="18900000" algn="ctr" rotWithShape="0">
                <a:srgbClr val="808080"/>
              </a:outerShdw>
            </a:effectLst>
          </p:spPr>
          <p:txBody>
            <a:bodyPr wrap="none" anchor="ctr"/>
            <a:lstStyle/>
            <a:p>
              <a:pPr>
                <a:defRPr/>
              </a:pPr>
              <a:endParaRPr lang="it-IT"/>
            </a:p>
          </p:txBody>
        </p:sp>
        <p:sp>
          <p:nvSpPr>
            <p:cNvPr id="25623" name="Line 48"/>
            <p:cNvSpPr>
              <a:spLocks noChangeShapeType="1"/>
            </p:cNvSpPr>
            <p:nvPr/>
          </p:nvSpPr>
          <p:spPr bwMode="auto">
            <a:xfrm>
              <a:off x="130" y="1479"/>
              <a:ext cx="1" cy="1015"/>
            </a:xfrm>
            <a:prstGeom prst="line">
              <a:avLst/>
            </a:prstGeom>
            <a:noFill/>
            <a:ln w="44450">
              <a:solidFill>
                <a:srgbClr val="3366CC"/>
              </a:solidFill>
              <a:round/>
              <a:headEnd/>
              <a:tailEnd type="none" w="med" len="lg"/>
            </a:ln>
          </p:spPr>
          <p:txBody>
            <a:bodyPr/>
            <a:lstStyle/>
            <a:p>
              <a:endParaRPr lang="it-IT"/>
            </a:p>
          </p:txBody>
        </p:sp>
        <p:grpSp>
          <p:nvGrpSpPr>
            <p:cNvPr id="25624" name="Group 49"/>
            <p:cNvGrpSpPr>
              <a:grpSpLocks/>
            </p:cNvGrpSpPr>
            <p:nvPr/>
          </p:nvGrpSpPr>
          <p:grpSpPr bwMode="auto">
            <a:xfrm rot="-4179635">
              <a:off x="204" y="1743"/>
              <a:ext cx="404" cy="551"/>
              <a:chOff x="1824" y="1104"/>
              <a:chExt cx="193" cy="480"/>
            </a:xfrm>
          </p:grpSpPr>
          <p:grpSp>
            <p:nvGrpSpPr>
              <p:cNvPr id="25639" name="Group 50"/>
              <p:cNvGrpSpPr>
                <a:grpSpLocks/>
              </p:cNvGrpSpPr>
              <p:nvPr/>
            </p:nvGrpSpPr>
            <p:grpSpPr bwMode="auto">
              <a:xfrm rot="3111">
                <a:off x="1824" y="1104"/>
                <a:ext cx="192" cy="480"/>
                <a:chOff x="1440" y="1104"/>
                <a:chExt cx="192" cy="480"/>
              </a:xfrm>
            </p:grpSpPr>
            <p:sp>
              <p:nvSpPr>
                <p:cNvPr id="25641" name="Freeform 51"/>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42" name="Freeform 52"/>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43" name="Freeform 53"/>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44" name="Freeform 54"/>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45" name="Freeform 55"/>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46" name="Freeform 56"/>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25640" name="Line 57"/>
              <p:cNvSpPr>
                <a:spLocks noChangeShapeType="1"/>
              </p:cNvSpPr>
              <p:nvPr/>
            </p:nvSpPr>
            <p:spPr bwMode="auto">
              <a:xfrm>
                <a:off x="2016" y="1200"/>
                <a:ext cx="1" cy="288"/>
              </a:xfrm>
              <a:prstGeom prst="line">
                <a:avLst/>
              </a:prstGeom>
              <a:noFill/>
              <a:ln w="9525">
                <a:solidFill>
                  <a:srgbClr val="99CCFF"/>
                </a:solidFill>
                <a:round/>
                <a:headEnd/>
                <a:tailEnd type="none" w="med" len="lg"/>
              </a:ln>
            </p:spPr>
            <p:txBody>
              <a:bodyPr/>
              <a:lstStyle/>
              <a:p>
                <a:endParaRPr lang="it-IT"/>
              </a:p>
            </p:txBody>
          </p:sp>
        </p:grpSp>
        <p:grpSp>
          <p:nvGrpSpPr>
            <p:cNvPr id="25625" name="Group 58"/>
            <p:cNvGrpSpPr>
              <a:grpSpLocks/>
            </p:cNvGrpSpPr>
            <p:nvPr/>
          </p:nvGrpSpPr>
          <p:grpSpPr bwMode="auto">
            <a:xfrm>
              <a:off x="3574" y="1395"/>
              <a:ext cx="482" cy="422"/>
              <a:chOff x="3600" y="384"/>
              <a:chExt cx="384" cy="288"/>
            </a:xfrm>
          </p:grpSpPr>
          <p:sp>
            <p:nvSpPr>
              <p:cNvPr id="25629" name="Oval 59"/>
              <p:cNvSpPr>
                <a:spLocks noChangeArrowheads="1"/>
              </p:cNvSpPr>
              <p:nvPr/>
            </p:nvSpPr>
            <p:spPr bwMode="auto">
              <a:xfrm>
                <a:off x="3600" y="384"/>
                <a:ext cx="384" cy="288"/>
              </a:xfrm>
              <a:prstGeom prst="ellipse">
                <a:avLst/>
              </a:prstGeom>
              <a:gradFill rotWithShape="0">
                <a:gsLst>
                  <a:gs pos="0">
                    <a:srgbClr val="99CCFF"/>
                  </a:gs>
                  <a:gs pos="100000">
                    <a:srgbClr val="56728F"/>
                  </a:gs>
                </a:gsLst>
                <a:lin ang="0" scaled="1"/>
              </a:gradFill>
              <a:ln w="15875">
                <a:solidFill>
                  <a:srgbClr val="3366CC"/>
                </a:solidFill>
                <a:round/>
                <a:headEnd/>
                <a:tailEnd type="none" w="med" len="lg"/>
              </a:ln>
            </p:spPr>
            <p:txBody>
              <a:bodyPr wrap="none" anchor="ctr"/>
              <a:lstStyle/>
              <a:p>
                <a:endParaRPr lang="it-IT"/>
              </a:p>
            </p:txBody>
          </p:sp>
          <p:grpSp>
            <p:nvGrpSpPr>
              <p:cNvPr id="25630" name="Group 60"/>
              <p:cNvGrpSpPr>
                <a:grpSpLocks/>
              </p:cNvGrpSpPr>
              <p:nvPr/>
            </p:nvGrpSpPr>
            <p:grpSpPr bwMode="auto">
              <a:xfrm rot="-4179635">
                <a:off x="3698" y="357"/>
                <a:ext cx="181" cy="296"/>
                <a:chOff x="1824" y="1104"/>
                <a:chExt cx="193" cy="480"/>
              </a:xfrm>
            </p:grpSpPr>
            <p:grpSp>
              <p:nvGrpSpPr>
                <p:cNvPr id="25631" name="Group 61"/>
                <p:cNvGrpSpPr>
                  <a:grpSpLocks/>
                </p:cNvGrpSpPr>
                <p:nvPr/>
              </p:nvGrpSpPr>
              <p:grpSpPr bwMode="auto">
                <a:xfrm rot="3111">
                  <a:off x="1824" y="1104"/>
                  <a:ext cx="192" cy="480"/>
                  <a:chOff x="1440" y="1104"/>
                  <a:chExt cx="192" cy="480"/>
                </a:xfrm>
              </p:grpSpPr>
              <p:sp>
                <p:nvSpPr>
                  <p:cNvPr id="25633" name="Freeform 62"/>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34" name="Freeform 63"/>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25635" name="Freeform 64"/>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36" name="Freeform 65"/>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37" name="Freeform 66"/>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25638" name="Freeform 67"/>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25632" name="Line 68"/>
                <p:cNvSpPr>
                  <a:spLocks noChangeShapeType="1"/>
                </p:cNvSpPr>
                <p:nvPr/>
              </p:nvSpPr>
              <p:spPr bwMode="auto">
                <a:xfrm>
                  <a:off x="2016" y="1200"/>
                  <a:ext cx="1" cy="288"/>
                </a:xfrm>
                <a:prstGeom prst="line">
                  <a:avLst/>
                </a:prstGeom>
                <a:noFill/>
                <a:ln w="9525">
                  <a:solidFill>
                    <a:srgbClr val="99CCFF"/>
                  </a:solidFill>
                  <a:round/>
                  <a:headEnd/>
                  <a:tailEnd type="none" w="med" len="lg"/>
                </a:ln>
              </p:spPr>
              <p:txBody>
                <a:bodyPr/>
                <a:lstStyle/>
                <a:p>
                  <a:endParaRPr lang="it-IT"/>
                </a:p>
              </p:txBody>
            </p:sp>
          </p:grpSp>
        </p:grpSp>
        <p:sp>
          <p:nvSpPr>
            <p:cNvPr id="25626" name="Freeform 69"/>
            <p:cNvSpPr>
              <a:spLocks/>
            </p:cNvSpPr>
            <p:nvPr/>
          </p:nvSpPr>
          <p:spPr bwMode="auto">
            <a:xfrm>
              <a:off x="4357" y="1348"/>
              <a:ext cx="456" cy="489"/>
            </a:xfrm>
            <a:custGeom>
              <a:avLst/>
              <a:gdLst>
                <a:gd name="T0" fmla="*/ 0 w 624"/>
                <a:gd name="T1" fmla="*/ 0 h 432"/>
                <a:gd name="T2" fmla="*/ 1 w 624"/>
                <a:gd name="T3" fmla="*/ 0 h 432"/>
                <a:gd name="T4" fmla="*/ 1 w 624"/>
                <a:gd name="T5" fmla="*/ 17818 h 432"/>
                <a:gd name="T6" fmla="*/ 0 60000 65536"/>
                <a:gd name="T7" fmla="*/ 0 60000 65536"/>
                <a:gd name="T8" fmla="*/ 0 60000 65536"/>
                <a:gd name="T9" fmla="*/ 0 w 624"/>
                <a:gd name="T10" fmla="*/ 0 h 432"/>
                <a:gd name="T11" fmla="*/ 624 w 624"/>
                <a:gd name="T12" fmla="*/ 432 h 432"/>
              </a:gdLst>
              <a:ahLst/>
              <a:cxnLst>
                <a:cxn ang="T6">
                  <a:pos x="T0" y="T1"/>
                </a:cxn>
                <a:cxn ang="T7">
                  <a:pos x="T2" y="T3"/>
                </a:cxn>
                <a:cxn ang="T8">
                  <a:pos x="T4" y="T5"/>
                </a:cxn>
              </a:cxnLst>
              <a:rect l="T9" t="T10" r="T11" b="T12"/>
              <a:pathLst>
                <a:path w="624" h="432">
                  <a:moveTo>
                    <a:pt x="0" y="0"/>
                  </a:moveTo>
                  <a:lnTo>
                    <a:pt x="624" y="0"/>
                  </a:lnTo>
                  <a:lnTo>
                    <a:pt x="624" y="432"/>
                  </a:lnTo>
                </a:path>
              </a:pathLst>
            </a:custGeom>
            <a:noFill/>
            <a:ln w="15875" cap="flat" cmpd="sng">
              <a:solidFill>
                <a:srgbClr val="333333"/>
              </a:solidFill>
              <a:prstDash val="solid"/>
              <a:round/>
              <a:headEnd type="triangle" w="med" len="lg"/>
              <a:tailEnd type="none" w="med" len="lg"/>
            </a:ln>
          </p:spPr>
          <p:txBody>
            <a:bodyPr/>
            <a:lstStyle/>
            <a:p>
              <a:endParaRPr lang="it-IT"/>
            </a:p>
          </p:txBody>
        </p:sp>
        <p:sp>
          <p:nvSpPr>
            <p:cNvPr id="25627" name="Freeform 70"/>
            <p:cNvSpPr>
              <a:spLocks/>
            </p:cNvSpPr>
            <p:nvPr/>
          </p:nvSpPr>
          <p:spPr bwMode="auto">
            <a:xfrm>
              <a:off x="3987" y="2871"/>
              <a:ext cx="826" cy="422"/>
            </a:xfrm>
            <a:custGeom>
              <a:avLst/>
              <a:gdLst>
                <a:gd name="T0" fmla="*/ 28650842 w 576"/>
                <a:gd name="T1" fmla="*/ 0 h 240"/>
                <a:gd name="T2" fmla="*/ 28650842 w 576"/>
                <a:gd name="T3" fmla="*/ 2147483647 h 240"/>
                <a:gd name="T4" fmla="*/ 0 w 576"/>
                <a:gd name="T5" fmla="*/ 2147483647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576" y="0"/>
                  </a:moveTo>
                  <a:lnTo>
                    <a:pt x="576" y="240"/>
                  </a:lnTo>
                  <a:lnTo>
                    <a:pt x="0" y="240"/>
                  </a:lnTo>
                </a:path>
              </a:pathLst>
            </a:custGeom>
            <a:noFill/>
            <a:ln w="15875" cap="flat" cmpd="sng">
              <a:solidFill>
                <a:srgbClr val="333333"/>
              </a:solidFill>
              <a:prstDash val="solid"/>
              <a:round/>
              <a:headEnd type="none" w="med" len="med"/>
              <a:tailEnd type="triangle" w="med" len="lg"/>
            </a:ln>
          </p:spPr>
          <p:txBody>
            <a:bodyPr/>
            <a:lstStyle/>
            <a:p>
              <a:endParaRPr lang="it-IT"/>
            </a:p>
          </p:txBody>
        </p:sp>
        <p:sp>
          <p:nvSpPr>
            <p:cNvPr id="25628" name="Text Box 71"/>
            <p:cNvSpPr txBox="1">
              <a:spLocks noChangeArrowheads="1"/>
            </p:cNvSpPr>
            <p:nvPr/>
          </p:nvSpPr>
          <p:spPr bwMode="auto">
            <a:xfrm>
              <a:off x="1838" y="1992"/>
              <a:ext cx="412" cy="252"/>
            </a:xfrm>
            <a:prstGeom prst="rect">
              <a:avLst/>
            </a:prstGeom>
            <a:noFill/>
            <a:ln w="9525">
              <a:noFill/>
              <a:miter lim="800000"/>
              <a:headEnd/>
              <a:tailEnd type="none" w="med" len="lg"/>
            </a:ln>
          </p:spPr>
          <p:txBody>
            <a:bodyPr wrap="none">
              <a:spAutoFit/>
            </a:bodyPr>
            <a:lstStyle/>
            <a:p>
              <a:pPr eaLnBrk="1" hangingPunct="1"/>
              <a:r>
                <a:rPr lang="it-IT" sz="2000" b="1" dirty="0" smtClean="0"/>
                <a:t>Salt</a:t>
              </a:r>
              <a:endParaRPr lang="it-IT" sz="2000" b="1" dirty="0"/>
            </a:p>
          </p:txBody>
        </p:sp>
      </p:grpSp>
      <p:sp>
        <p:nvSpPr>
          <p:cNvPr id="73" name="Text Box 68"/>
          <p:cNvSpPr txBox="1">
            <a:spLocks noChangeArrowheads="1"/>
          </p:cNvSpPr>
          <p:nvPr/>
        </p:nvSpPr>
        <p:spPr bwMode="auto">
          <a:xfrm>
            <a:off x="6853595" y="2787405"/>
            <a:ext cx="21830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square">
            <a:spAutoFit/>
          </a:bodyPr>
          <a:lstStyle>
            <a:lvl1pPr>
              <a:defRPr sz="3200">
                <a:solidFill>
                  <a:schemeClr val="tx1"/>
                </a:solidFill>
                <a:latin typeface="Arial" pitchFamily="34" charset="0"/>
                <a:ea typeface="MS PGothic" pitchFamily="34" charset="-128"/>
              </a:defRPr>
            </a:lvl1pPr>
            <a:lvl2pPr>
              <a:defRPr sz="28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000">
                <a:solidFill>
                  <a:schemeClr val="tx1"/>
                </a:solidFill>
                <a:latin typeface="Arial" pitchFamily="34" charset="0"/>
                <a:ea typeface="MS PGothic" pitchFamily="34" charset="-128"/>
              </a:defRPr>
            </a:lvl4pPr>
            <a:lvl5pPr>
              <a:defRPr sz="2000">
                <a:solidFill>
                  <a:schemeClr val="tx1"/>
                </a:solidFill>
                <a:latin typeface="Arial" pitchFamily="34" charset="0"/>
                <a:ea typeface="MS PGothic" pitchFamily="34" charset="-128"/>
              </a:defRPr>
            </a:lvl5pPr>
            <a:lvl6pPr eaLnBrk="0" hangingPunct="0">
              <a:defRPr sz="2000">
                <a:solidFill>
                  <a:schemeClr val="tx1"/>
                </a:solidFill>
                <a:latin typeface="Arial" pitchFamily="34" charset="0"/>
                <a:ea typeface="MS PGothic" pitchFamily="34" charset="-128"/>
              </a:defRPr>
            </a:lvl6pPr>
            <a:lvl7pPr eaLnBrk="0" hangingPunct="0">
              <a:defRPr sz="2000">
                <a:solidFill>
                  <a:schemeClr val="tx1"/>
                </a:solidFill>
                <a:latin typeface="Arial" pitchFamily="34" charset="0"/>
                <a:ea typeface="MS PGothic" pitchFamily="34" charset="-128"/>
              </a:defRPr>
            </a:lvl7pPr>
            <a:lvl8pPr eaLnBrk="0" hangingPunct="0">
              <a:defRPr sz="2000">
                <a:solidFill>
                  <a:schemeClr val="tx1"/>
                </a:solidFill>
                <a:latin typeface="Arial" pitchFamily="34" charset="0"/>
                <a:ea typeface="MS PGothic" pitchFamily="34" charset="-128"/>
              </a:defRPr>
            </a:lvl8pPr>
            <a:lvl9pPr eaLnBrk="0" hangingPunct="0">
              <a:defRPr sz="2000">
                <a:solidFill>
                  <a:schemeClr val="tx1"/>
                </a:solidFill>
                <a:latin typeface="Arial" pitchFamily="34" charset="0"/>
                <a:ea typeface="MS PGothic" pitchFamily="34" charset="-128"/>
              </a:defRPr>
            </a:lvl9pPr>
          </a:lstStyle>
          <a:p>
            <a:pPr algn="ctr"/>
            <a:r>
              <a:rPr lang="en-GB" altLang="it-IT" sz="1800" b="1" dirty="0">
                <a:latin typeface="Verdana" pitchFamily="34" charset="0"/>
                <a:cs typeface="Arial" pitchFamily="34" charset="0"/>
              </a:rPr>
              <a:t>Without </a:t>
            </a:r>
            <a:r>
              <a:rPr lang="en-GB" altLang="it-IT" sz="1800" b="1" dirty="0" smtClean="0">
                <a:latin typeface="Verdana" pitchFamily="34" charset="0"/>
                <a:cs typeface="Arial" pitchFamily="34" charset="0"/>
              </a:rPr>
              <a:t>porosity,        </a:t>
            </a:r>
            <a:r>
              <a:rPr lang="en-GB" altLang="it-IT" sz="1800" b="1" dirty="0">
                <a:latin typeface="Verdana" pitchFamily="34" charset="0"/>
                <a:cs typeface="Arial" pitchFamily="34" charset="0"/>
              </a:rPr>
              <a:t>the volume increment of the salt crystals can cause the failure </a:t>
            </a:r>
          </a:p>
        </p:txBody>
      </p:sp>
      <p:sp>
        <p:nvSpPr>
          <p:cNvPr id="74" name="Text Box 3"/>
          <p:cNvSpPr txBox="1">
            <a:spLocks noChangeArrowheads="1"/>
          </p:cNvSpPr>
          <p:nvPr/>
        </p:nvSpPr>
        <p:spPr bwMode="auto">
          <a:xfrm>
            <a:off x="250825" y="2063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Macropores</a:t>
            </a:r>
            <a:r>
              <a:rPr lang="it-IT" sz="3600" b="1" i="1" dirty="0" smtClean="0">
                <a:solidFill>
                  <a:srgbClr val="FF6600"/>
                </a:solidFill>
                <a:effectLst>
                  <a:outerShdw blurRad="38100" dist="38100" dir="2700000" algn="tl">
                    <a:srgbClr val="000000"/>
                  </a:outerShdw>
                </a:effectLst>
              </a:rPr>
              <a:t> </a:t>
            </a:r>
            <a:r>
              <a:rPr lang="it-IT" sz="3600" b="1" i="1" dirty="0" err="1" smtClean="0">
                <a:solidFill>
                  <a:srgbClr val="FF6600"/>
                </a:solidFill>
                <a:effectLst>
                  <a:outerShdw blurRad="38100" dist="38100" dir="2700000" algn="tl">
                    <a:srgbClr val="000000"/>
                  </a:outerShdw>
                </a:effectLst>
              </a:rPr>
              <a:t>technology</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30137355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C:\Documents and Settings\davide.bandera\Documenti\Immagini\Problematiche\04.JPG"/>
          <p:cNvPicPr>
            <a:picLocks noChangeAspect="1" noChangeArrowheads="1"/>
          </p:cNvPicPr>
          <p:nvPr/>
        </p:nvPicPr>
        <p:blipFill>
          <a:blip r:embed="rId2">
            <a:extLst>
              <a:ext uri="{28A0092B-C50C-407E-A947-70E740481C1C}">
                <a14:useLocalDpi xmlns:a14="http://schemas.microsoft.com/office/drawing/2010/main" val="0"/>
              </a:ext>
            </a:extLst>
          </a:blip>
          <a:srcRect b="259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SUBFLORESCENCES</a:t>
            </a:r>
            <a:endParaRPr lang="it-IT" sz="1800" b="1" i="1" dirty="0"/>
          </a:p>
        </p:txBody>
      </p:sp>
    </p:spTree>
    <p:extLst>
      <p:ext uri="{BB962C8B-B14F-4D97-AF65-F5344CB8AC3E}">
        <p14:creationId xmlns:p14="http://schemas.microsoft.com/office/powerpoint/2010/main" val="376839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apeantique_01"/>
          <p:cNvPicPr>
            <a:picLocks noChangeAspect="1" noChangeArrowheads="1"/>
          </p:cNvPicPr>
          <p:nvPr/>
        </p:nvPicPr>
        <p:blipFill>
          <a:blip r:embed="rId2" cstate="print"/>
          <a:srcRect/>
          <a:stretch>
            <a:fillRect/>
          </a:stretch>
        </p:blipFill>
        <p:spPr bwMode="auto">
          <a:xfrm>
            <a:off x="0" y="0"/>
            <a:ext cx="9144000" cy="6853238"/>
          </a:xfrm>
          <a:prstGeom prst="rect">
            <a:avLst/>
          </a:prstGeom>
          <a:noFill/>
          <a:ln w="9525">
            <a:noFill/>
            <a:miter lim="800000"/>
            <a:headEnd/>
            <a:tailEnd/>
          </a:ln>
        </p:spPr>
      </p:pic>
      <p:sp>
        <p:nvSpPr>
          <p:cNvPr id="68611" name="Text Box 3"/>
          <p:cNvSpPr txBox="1">
            <a:spLocks noChangeArrowheads="1"/>
          </p:cNvSpPr>
          <p:nvPr/>
        </p:nvSpPr>
        <p:spPr bwMode="auto">
          <a:xfrm>
            <a:off x="5308600" y="1874838"/>
            <a:ext cx="1898650" cy="43656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2200" b="1" dirty="0" err="1" smtClean="0"/>
              <a:t>Macropore</a:t>
            </a:r>
            <a:endParaRPr lang="it-IT" sz="2200" b="1" dirty="0"/>
          </a:p>
        </p:txBody>
      </p:sp>
      <p:sp>
        <p:nvSpPr>
          <p:cNvPr id="5" name="Text Box 3"/>
          <p:cNvSpPr txBox="1">
            <a:spLocks noChangeArrowheads="1"/>
          </p:cNvSpPr>
          <p:nvPr/>
        </p:nvSpPr>
        <p:spPr bwMode="auto">
          <a:xfrm>
            <a:off x="250825" y="2063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Macropores</a:t>
            </a:r>
            <a:r>
              <a:rPr lang="it-IT" sz="3600" b="1" i="1" dirty="0" smtClean="0">
                <a:solidFill>
                  <a:srgbClr val="FF6600"/>
                </a:solidFill>
                <a:effectLst>
                  <a:outerShdw blurRad="38100" dist="38100" dir="2700000" algn="tl">
                    <a:srgbClr val="000000"/>
                  </a:outerShdw>
                </a:effectLst>
              </a:rPr>
              <a:t> </a:t>
            </a:r>
            <a:r>
              <a:rPr lang="it-IT" sz="3600" b="1" i="1" dirty="0" err="1" smtClean="0">
                <a:solidFill>
                  <a:srgbClr val="FF6600"/>
                </a:solidFill>
                <a:effectLst>
                  <a:outerShdw blurRad="38100" dist="38100" dir="2700000" algn="tl">
                    <a:srgbClr val="000000"/>
                  </a:outerShdw>
                </a:effectLst>
              </a:rPr>
              <a:t>technology</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50783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dissolve">
                                      <p:cBhvr>
                                        <p:cTn id="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Sabbia"/>
          <p:cNvSpPr>
            <a:spLocks noChangeArrowheads="1"/>
          </p:cNvSpPr>
          <p:nvPr/>
        </p:nvSpPr>
        <p:spPr bwMode="auto">
          <a:xfrm>
            <a:off x="1828800" y="1952625"/>
            <a:ext cx="3810000" cy="2819400"/>
          </a:xfrm>
          <a:prstGeom prst="rect">
            <a:avLst/>
          </a:prstGeom>
          <a:blipFill dpi="0" rotWithShape="0">
            <a:blip r:embed="rId3"/>
            <a:srcRect/>
            <a:tile tx="0" ty="0" sx="100000" sy="100000" flip="none" algn="tl"/>
          </a:blipFill>
          <a:ln w="9525">
            <a:solidFill>
              <a:srgbClr val="333333"/>
            </a:solidFill>
            <a:miter lim="800000"/>
            <a:headEnd/>
            <a:tailEnd type="none" w="med" len="lg"/>
          </a:ln>
        </p:spPr>
        <p:txBody>
          <a:bodyPr wrap="none" anchor="ctr"/>
          <a:lstStyle/>
          <a:p>
            <a:pPr algn="ctr"/>
            <a:endParaRPr lang="en-GB" altLang="it-IT" sz="2000" b="1">
              <a:solidFill>
                <a:schemeClr val="tx1"/>
              </a:solidFill>
              <a:latin typeface="Arial" pitchFamily="34" charset="0"/>
              <a:cs typeface="Arial" pitchFamily="34" charset="0"/>
            </a:endParaRPr>
          </a:p>
        </p:txBody>
      </p:sp>
      <p:sp>
        <p:nvSpPr>
          <p:cNvPr id="31747" name="Freeform 3"/>
          <p:cNvSpPr>
            <a:spLocks/>
          </p:cNvSpPr>
          <p:nvPr/>
        </p:nvSpPr>
        <p:spPr bwMode="auto">
          <a:xfrm>
            <a:off x="3124200" y="2501900"/>
            <a:ext cx="1409700" cy="2298700"/>
          </a:xfrm>
          <a:custGeom>
            <a:avLst/>
            <a:gdLst>
              <a:gd name="T0" fmla="*/ 2147483647 w 888"/>
              <a:gd name="T1" fmla="*/ 2147483647 h 1448"/>
              <a:gd name="T2" fmla="*/ 2147483647 w 888"/>
              <a:gd name="T3" fmla="*/ 2147483647 h 1448"/>
              <a:gd name="T4" fmla="*/ 2147483647 w 888"/>
              <a:gd name="T5" fmla="*/ 2147483647 h 1448"/>
              <a:gd name="T6" fmla="*/ 2147483647 w 888"/>
              <a:gd name="T7" fmla="*/ 2147483647 h 1448"/>
              <a:gd name="T8" fmla="*/ 2147483647 w 888"/>
              <a:gd name="T9" fmla="*/ 2147483647 h 1448"/>
              <a:gd name="T10" fmla="*/ 2147483647 w 888"/>
              <a:gd name="T11" fmla="*/ 2147483647 h 1448"/>
              <a:gd name="T12" fmla="*/ 2147483647 w 888"/>
              <a:gd name="T13" fmla="*/ 2147483647 h 1448"/>
              <a:gd name="T14" fmla="*/ 2147483647 w 888"/>
              <a:gd name="T15" fmla="*/ 2147483647 h 1448"/>
              <a:gd name="T16" fmla="*/ 2147483647 w 888"/>
              <a:gd name="T17" fmla="*/ 2147483647 h 1448"/>
              <a:gd name="T18" fmla="*/ 2147483647 w 888"/>
              <a:gd name="T19" fmla="*/ 2147483647 h 1448"/>
              <a:gd name="T20" fmla="*/ 2147483647 w 888"/>
              <a:gd name="T21" fmla="*/ 2147483647 h 1448"/>
              <a:gd name="T22" fmla="*/ 0 w 888"/>
              <a:gd name="T23" fmla="*/ 2147483647 h 1448"/>
              <a:gd name="T24" fmla="*/ 2147483647 w 888"/>
              <a:gd name="T25" fmla="*/ 2147483647 h 1448"/>
              <a:gd name="T26" fmla="*/ 2147483647 w 888"/>
              <a:gd name="T27" fmla="*/ 2147483647 h 1448"/>
              <a:gd name="T28" fmla="*/ 2147483647 w 888"/>
              <a:gd name="T29" fmla="*/ 2147483647 h 1448"/>
              <a:gd name="T30" fmla="*/ 2147483647 w 888"/>
              <a:gd name="T31" fmla="*/ 2147483647 h 1448"/>
              <a:gd name="T32" fmla="*/ 2147483647 w 888"/>
              <a:gd name="T33" fmla="*/ 2147483647 h 1448"/>
              <a:gd name="T34" fmla="*/ 2147483647 w 888"/>
              <a:gd name="T35" fmla="*/ 2147483647 h 1448"/>
              <a:gd name="T36" fmla="*/ 2147483647 w 888"/>
              <a:gd name="T37" fmla="*/ 2147483647 h 1448"/>
              <a:gd name="T38" fmla="*/ 2147483647 w 888"/>
              <a:gd name="T39" fmla="*/ 2147483647 h 1448"/>
              <a:gd name="T40" fmla="*/ 2147483647 w 888"/>
              <a:gd name="T41" fmla="*/ 2147483647 h 1448"/>
              <a:gd name="T42" fmla="*/ 2147483647 w 888"/>
              <a:gd name="T43" fmla="*/ 0 h 1448"/>
              <a:gd name="T44" fmla="*/ 2147483647 w 888"/>
              <a:gd name="T45" fmla="*/ 2147483647 h 1448"/>
              <a:gd name="T46" fmla="*/ 2147483647 w 888"/>
              <a:gd name="T47" fmla="*/ 2147483647 h 1448"/>
              <a:gd name="T48" fmla="*/ 2147483647 w 888"/>
              <a:gd name="T49" fmla="*/ 2147483647 h 1448"/>
              <a:gd name="T50" fmla="*/ 2147483647 w 888"/>
              <a:gd name="T51" fmla="*/ 2147483647 h 1448"/>
              <a:gd name="T52" fmla="*/ 2147483647 w 888"/>
              <a:gd name="T53" fmla="*/ 2147483647 h 1448"/>
              <a:gd name="T54" fmla="*/ 2147483647 w 888"/>
              <a:gd name="T55" fmla="*/ 2147483647 h 1448"/>
              <a:gd name="T56" fmla="*/ 2147483647 w 888"/>
              <a:gd name="T57" fmla="*/ 2147483647 h 1448"/>
              <a:gd name="T58" fmla="*/ 2147483647 w 888"/>
              <a:gd name="T59" fmla="*/ 2147483647 h 1448"/>
              <a:gd name="T60" fmla="*/ 2147483647 w 888"/>
              <a:gd name="T61" fmla="*/ 2147483647 h 1448"/>
              <a:gd name="T62" fmla="*/ 2147483647 w 888"/>
              <a:gd name="T63" fmla="*/ 2147483647 h 1448"/>
              <a:gd name="T64" fmla="*/ 2147483647 w 888"/>
              <a:gd name="T65" fmla="*/ 2147483647 h 1448"/>
              <a:gd name="T66" fmla="*/ 2147483647 w 888"/>
              <a:gd name="T67" fmla="*/ 2147483647 h 1448"/>
              <a:gd name="T68" fmla="*/ 2147483647 w 888"/>
              <a:gd name="T69" fmla="*/ 2147483647 h 1448"/>
              <a:gd name="T70" fmla="*/ 2147483647 w 888"/>
              <a:gd name="T71" fmla="*/ 2147483647 h 1448"/>
              <a:gd name="T72" fmla="*/ 2147483647 w 888"/>
              <a:gd name="T73" fmla="*/ 2147483647 h 1448"/>
              <a:gd name="T74" fmla="*/ 2147483647 w 888"/>
              <a:gd name="T75" fmla="*/ 2147483647 h 1448"/>
              <a:gd name="T76" fmla="*/ 2147483647 w 888"/>
              <a:gd name="T77" fmla="*/ 2147483647 h 1448"/>
              <a:gd name="T78" fmla="*/ 2147483647 w 888"/>
              <a:gd name="T79" fmla="*/ 2147483647 h 1448"/>
              <a:gd name="T80" fmla="*/ 2147483647 w 888"/>
              <a:gd name="T81" fmla="*/ 2147483647 h 1448"/>
              <a:gd name="T82" fmla="*/ 2147483647 w 888"/>
              <a:gd name="T83" fmla="*/ 2147483647 h 1448"/>
              <a:gd name="T84" fmla="*/ 2147483647 w 888"/>
              <a:gd name="T85" fmla="*/ 2147483647 h 1448"/>
              <a:gd name="T86" fmla="*/ 2147483647 w 888"/>
              <a:gd name="T87" fmla="*/ 2147483647 h 14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88" h="1448">
                <a:moveTo>
                  <a:pt x="80" y="1448"/>
                </a:moveTo>
                <a:cubicBezTo>
                  <a:pt x="68" y="1413"/>
                  <a:pt x="57" y="1380"/>
                  <a:pt x="48" y="1344"/>
                </a:cubicBezTo>
                <a:cubicBezTo>
                  <a:pt x="51" y="1325"/>
                  <a:pt x="51" y="1306"/>
                  <a:pt x="56" y="1288"/>
                </a:cubicBezTo>
                <a:cubicBezTo>
                  <a:pt x="66" y="1254"/>
                  <a:pt x="72" y="1269"/>
                  <a:pt x="96" y="1256"/>
                </a:cubicBezTo>
                <a:cubicBezTo>
                  <a:pt x="121" y="1242"/>
                  <a:pt x="144" y="1224"/>
                  <a:pt x="168" y="1208"/>
                </a:cubicBezTo>
                <a:cubicBezTo>
                  <a:pt x="190" y="1193"/>
                  <a:pt x="240" y="1176"/>
                  <a:pt x="240" y="1176"/>
                </a:cubicBezTo>
                <a:cubicBezTo>
                  <a:pt x="229" y="1142"/>
                  <a:pt x="198" y="1133"/>
                  <a:pt x="168" y="1112"/>
                </a:cubicBezTo>
                <a:cubicBezTo>
                  <a:pt x="152" y="1101"/>
                  <a:pt x="120" y="1080"/>
                  <a:pt x="120" y="1080"/>
                </a:cubicBezTo>
                <a:cubicBezTo>
                  <a:pt x="82" y="1022"/>
                  <a:pt x="70" y="969"/>
                  <a:pt x="48" y="904"/>
                </a:cubicBezTo>
                <a:cubicBezTo>
                  <a:pt x="19" y="816"/>
                  <a:pt x="65" y="949"/>
                  <a:pt x="24" y="856"/>
                </a:cubicBezTo>
                <a:cubicBezTo>
                  <a:pt x="17" y="841"/>
                  <a:pt x="8" y="808"/>
                  <a:pt x="8" y="808"/>
                </a:cubicBezTo>
                <a:cubicBezTo>
                  <a:pt x="5" y="789"/>
                  <a:pt x="0" y="771"/>
                  <a:pt x="0" y="752"/>
                </a:cubicBezTo>
                <a:cubicBezTo>
                  <a:pt x="0" y="601"/>
                  <a:pt x="7" y="609"/>
                  <a:pt x="104" y="528"/>
                </a:cubicBezTo>
                <a:cubicBezTo>
                  <a:pt x="113" y="521"/>
                  <a:pt x="118" y="510"/>
                  <a:pt x="128" y="504"/>
                </a:cubicBezTo>
                <a:cubicBezTo>
                  <a:pt x="175" y="477"/>
                  <a:pt x="339" y="474"/>
                  <a:pt x="360" y="472"/>
                </a:cubicBezTo>
                <a:cubicBezTo>
                  <a:pt x="389" y="469"/>
                  <a:pt x="448" y="464"/>
                  <a:pt x="448" y="464"/>
                </a:cubicBezTo>
                <a:cubicBezTo>
                  <a:pt x="434" y="407"/>
                  <a:pt x="403" y="360"/>
                  <a:pt x="384" y="304"/>
                </a:cubicBezTo>
                <a:cubicBezTo>
                  <a:pt x="376" y="280"/>
                  <a:pt x="368" y="256"/>
                  <a:pt x="360" y="232"/>
                </a:cubicBezTo>
                <a:cubicBezTo>
                  <a:pt x="357" y="224"/>
                  <a:pt x="352" y="208"/>
                  <a:pt x="352" y="208"/>
                </a:cubicBezTo>
                <a:cubicBezTo>
                  <a:pt x="358" y="138"/>
                  <a:pt x="345" y="109"/>
                  <a:pt x="408" y="88"/>
                </a:cubicBezTo>
                <a:cubicBezTo>
                  <a:pt x="438" y="58"/>
                  <a:pt x="450" y="62"/>
                  <a:pt x="488" y="48"/>
                </a:cubicBezTo>
                <a:cubicBezTo>
                  <a:pt x="527" y="33"/>
                  <a:pt x="559" y="10"/>
                  <a:pt x="600" y="0"/>
                </a:cubicBezTo>
                <a:cubicBezTo>
                  <a:pt x="632" y="3"/>
                  <a:pt x="665" y="2"/>
                  <a:pt x="696" y="8"/>
                </a:cubicBezTo>
                <a:cubicBezTo>
                  <a:pt x="729" y="15"/>
                  <a:pt x="764" y="72"/>
                  <a:pt x="784" y="96"/>
                </a:cubicBezTo>
                <a:cubicBezTo>
                  <a:pt x="799" y="114"/>
                  <a:pt x="814" y="146"/>
                  <a:pt x="824" y="168"/>
                </a:cubicBezTo>
                <a:cubicBezTo>
                  <a:pt x="831" y="183"/>
                  <a:pt x="840" y="216"/>
                  <a:pt x="840" y="216"/>
                </a:cubicBezTo>
                <a:cubicBezTo>
                  <a:pt x="837" y="251"/>
                  <a:pt x="844" y="287"/>
                  <a:pt x="832" y="320"/>
                </a:cubicBezTo>
                <a:cubicBezTo>
                  <a:pt x="813" y="373"/>
                  <a:pt x="709" y="410"/>
                  <a:pt x="664" y="440"/>
                </a:cubicBezTo>
                <a:cubicBezTo>
                  <a:pt x="672" y="445"/>
                  <a:pt x="679" y="452"/>
                  <a:pt x="688" y="456"/>
                </a:cubicBezTo>
                <a:cubicBezTo>
                  <a:pt x="703" y="463"/>
                  <a:pt x="736" y="472"/>
                  <a:pt x="736" y="472"/>
                </a:cubicBezTo>
                <a:cubicBezTo>
                  <a:pt x="793" y="558"/>
                  <a:pt x="704" y="428"/>
                  <a:pt x="776" y="520"/>
                </a:cubicBezTo>
                <a:cubicBezTo>
                  <a:pt x="808" y="562"/>
                  <a:pt x="835" y="616"/>
                  <a:pt x="856" y="664"/>
                </a:cubicBezTo>
                <a:cubicBezTo>
                  <a:pt x="856" y="664"/>
                  <a:pt x="876" y="724"/>
                  <a:pt x="880" y="736"/>
                </a:cubicBezTo>
                <a:cubicBezTo>
                  <a:pt x="883" y="744"/>
                  <a:pt x="888" y="760"/>
                  <a:pt x="888" y="760"/>
                </a:cubicBezTo>
                <a:cubicBezTo>
                  <a:pt x="885" y="789"/>
                  <a:pt x="885" y="819"/>
                  <a:pt x="880" y="848"/>
                </a:cubicBezTo>
                <a:cubicBezTo>
                  <a:pt x="869" y="909"/>
                  <a:pt x="816" y="944"/>
                  <a:pt x="768" y="976"/>
                </a:cubicBezTo>
                <a:cubicBezTo>
                  <a:pt x="730" y="1033"/>
                  <a:pt x="692" y="1033"/>
                  <a:pt x="632" y="1048"/>
                </a:cubicBezTo>
                <a:cubicBezTo>
                  <a:pt x="616" y="1052"/>
                  <a:pt x="584" y="1064"/>
                  <a:pt x="584" y="1064"/>
                </a:cubicBezTo>
                <a:cubicBezTo>
                  <a:pt x="521" y="1127"/>
                  <a:pt x="429" y="1151"/>
                  <a:pt x="344" y="1168"/>
                </a:cubicBezTo>
                <a:cubicBezTo>
                  <a:pt x="342" y="1184"/>
                  <a:pt x="343" y="1234"/>
                  <a:pt x="320" y="1248"/>
                </a:cubicBezTo>
                <a:cubicBezTo>
                  <a:pt x="306" y="1257"/>
                  <a:pt x="272" y="1264"/>
                  <a:pt x="272" y="1264"/>
                </a:cubicBezTo>
                <a:cubicBezTo>
                  <a:pt x="256" y="1280"/>
                  <a:pt x="231" y="1291"/>
                  <a:pt x="224" y="1312"/>
                </a:cubicBezTo>
                <a:cubicBezTo>
                  <a:pt x="219" y="1328"/>
                  <a:pt x="208" y="1360"/>
                  <a:pt x="208" y="1360"/>
                </a:cubicBezTo>
                <a:cubicBezTo>
                  <a:pt x="216" y="1443"/>
                  <a:pt x="216" y="1413"/>
                  <a:pt x="216" y="1448"/>
                </a:cubicBezTo>
              </a:path>
            </a:pathLst>
          </a:custGeom>
          <a:gradFill rotWithShape="0">
            <a:gsLst>
              <a:gs pos="0">
                <a:srgbClr val="49627A"/>
              </a:gs>
              <a:gs pos="50000">
                <a:srgbClr val="99CCFF"/>
              </a:gs>
              <a:gs pos="100000">
                <a:srgbClr val="49627A"/>
              </a:gs>
            </a:gsLst>
            <a:lin ang="0" scaled="1"/>
          </a:gradFill>
          <a:ln w="44450" cap="flat" cmpd="sng">
            <a:solidFill>
              <a:srgbClr val="3366CC"/>
            </a:solidFill>
            <a:prstDash val="solid"/>
            <a:round/>
            <a:headEnd type="none" w="med" len="med"/>
            <a:tailEnd type="none" w="med" len="lg"/>
          </a:ln>
          <a:effectLst>
            <a:outerShdw dist="107763" dir="18900000" algn="ctr" rotWithShape="0">
              <a:srgbClr val="808080"/>
            </a:outerShdw>
          </a:effectLst>
        </p:spPr>
        <p:txBody>
          <a:bodyPr/>
          <a:lstStyle/>
          <a:p>
            <a:endParaRPr lang="it-IT"/>
          </a:p>
        </p:txBody>
      </p:sp>
      <p:grpSp>
        <p:nvGrpSpPr>
          <p:cNvPr id="31801" name="Group 14"/>
          <p:cNvGrpSpPr>
            <a:grpSpLocks/>
          </p:cNvGrpSpPr>
          <p:nvPr/>
        </p:nvGrpSpPr>
        <p:grpSpPr bwMode="auto">
          <a:xfrm rot="19990866">
            <a:off x="3352800" y="3429000"/>
            <a:ext cx="306388" cy="762000"/>
            <a:chOff x="1824" y="1104"/>
            <a:chExt cx="193" cy="480"/>
          </a:xfrm>
        </p:grpSpPr>
        <p:grpSp>
          <p:nvGrpSpPr>
            <p:cNvPr id="31829" name="Group 15"/>
            <p:cNvGrpSpPr>
              <a:grpSpLocks/>
            </p:cNvGrpSpPr>
            <p:nvPr/>
          </p:nvGrpSpPr>
          <p:grpSpPr bwMode="auto">
            <a:xfrm rot="3111">
              <a:off x="1824" y="1104"/>
              <a:ext cx="192" cy="480"/>
              <a:chOff x="1440" y="1104"/>
              <a:chExt cx="192" cy="480"/>
            </a:xfrm>
          </p:grpSpPr>
          <p:sp>
            <p:nvSpPr>
              <p:cNvPr id="31831" name="Freeform 16"/>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32" name="Freeform 17"/>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33" name="Freeform 18"/>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34" name="Freeform 19"/>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35" name="Freeform 20"/>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36" name="Freeform 21"/>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830" name="Line 22"/>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grpSp>
        <p:nvGrpSpPr>
          <p:cNvPr id="31802" name="Group 23"/>
          <p:cNvGrpSpPr>
            <a:grpSpLocks/>
          </p:cNvGrpSpPr>
          <p:nvPr/>
        </p:nvGrpSpPr>
        <p:grpSpPr bwMode="auto">
          <a:xfrm rot="805484">
            <a:off x="3962400" y="3352800"/>
            <a:ext cx="306388" cy="762000"/>
            <a:chOff x="1824" y="1104"/>
            <a:chExt cx="193" cy="480"/>
          </a:xfrm>
        </p:grpSpPr>
        <p:grpSp>
          <p:nvGrpSpPr>
            <p:cNvPr id="31821" name="Group 24"/>
            <p:cNvGrpSpPr>
              <a:grpSpLocks/>
            </p:cNvGrpSpPr>
            <p:nvPr/>
          </p:nvGrpSpPr>
          <p:grpSpPr bwMode="auto">
            <a:xfrm rot="3111">
              <a:off x="1824" y="1104"/>
              <a:ext cx="192" cy="480"/>
              <a:chOff x="1440" y="1104"/>
              <a:chExt cx="192" cy="480"/>
            </a:xfrm>
          </p:grpSpPr>
          <p:sp>
            <p:nvSpPr>
              <p:cNvPr id="31823" name="Freeform 25"/>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24" name="Freeform 26"/>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25" name="Freeform 27"/>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26" name="Freeform 28"/>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27" name="Freeform 29"/>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28" name="Freeform 30"/>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822" name="Line 31"/>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grpSp>
        <p:nvGrpSpPr>
          <p:cNvPr id="31803" name="Group 32"/>
          <p:cNvGrpSpPr>
            <a:grpSpLocks/>
          </p:cNvGrpSpPr>
          <p:nvPr/>
        </p:nvGrpSpPr>
        <p:grpSpPr bwMode="auto">
          <a:xfrm rot="691663">
            <a:off x="3505200" y="3352800"/>
            <a:ext cx="306388" cy="762000"/>
            <a:chOff x="1824" y="1104"/>
            <a:chExt cx="193" cy="480"/>
          </a:xfrm>
        </p:grpSpPr>
        <p:grpSp>
          <p:nvGrpSpPr>
            <p:cNvPr id="31813" name="Group 33"/>
            <p:cNvGrpSpPr>
              <a:grpSpLocks/>
            </p:cNvGrpSpPr>
            <p:nvPr/>
          </p:nvGrpSpPr>
          <p:grpSpPr bwMode="auto">
            <a:xfrm rot="3111">
              <a:off x="1824" y="1104"/>
              <a:ext cx="192" cy="480"/>
              <a:chOff x="1440" y="1104"/>
              <a:chExt cx="192" cy="480"/>
            </a:xfrm>
          </p:grpSpPr>
          <p:sp>
            <p:nvSpPr>
              <p:cNvPr id="31815" name="Freeform 34"/>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16" name="Freeform 35"/>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17" name="Freeform 36"/>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18" name="Freeform 37"/>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19" name="Freeform 38"/>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20" name="Freeform 39"/>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814" name="Line 40"/>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grpSp>
        <p:nvGrpSpPr>
          <p:cNvPr id="31804" name="Group 41"/>
          <p:cNvGrpSpPr>
            <a:grpSpLocks/>
          </p:cNvGrpSpPr>
          <p:nvPr/>
        </p:nvGrpSpPr>
        <p:grpSpPr bwMode="auto">
          <a:xfrm rot="21337827">
            <a:off x="3733800" y="3429000"/>
            <a:ext cx="306388" cy="762000"/>
            <a:chOff x="1824" y="1104"/>
            <a:chExt cx="193" cy="480"/>
          </a:xfrm>
        </p:grpSpPr>
        <p:grpSp>
          <p:nvGrpSpPr>
            <p:cNvPr id="31805" name="Group 42"/>
            <p:cNvGrpSpPr>
              <a:grpSpLocks/>
            </p:cNvGrpSpPr>
            <p:nvPr/>
          </p:nvGrpSpPr>
          <p:grpSpPr bwMode="auto">
            <a:xfrm rot="3111">
              <a:off x="1824" y="1104"/>
              <a:ext cx="192" cy="480"/>
              <a:chOff x="1440" y="1104"/>
              <a:chExt cx="192" cy="480"/>
            </a:xfrm>
          </p:grpSpPr>
          <p:sp>
            <p:nvSpPr>
              <p:cNvPr id="31807" name="Freeform 43"/>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08" name="Freeform 44"/>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09" name="Freeform 45"/>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10" name="Freeform 46"/>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11" name="Freeform 47"/>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12" name="Freeform 48"/>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806" name="Line 49"/>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sp>
        <p:nvSpPr>
          <p:cNvPr id="31750" name="Oval 50"/>
          <p:cNvSpPr>
            <a:spLocks noChangeArrowheads="1"/>
          </p:cNvSpPr>
          <p:nvPr/>
        </p:nvSpPr>
        <p:spPr bwMode="auto">
          <a:xfrm>
            <a:off x="2057400" y="3962400"/>
            <a:ext cx="762000" cy="609600"/>
          </a:xfrm>
          <a:prstGeom prst="ellipse">
            <a:avLst/>
          </a:prstGeom>
          <a:gradFill rotWithShape="0">
            <a:gsLst>
              <a:gs pos="0">
                <a:srgbClr val="6282A3"/>
              </a:gs>
              <a:gs pos="50000">
                <a:srgbClr val="99CCFF"/>
              </a:gs>
              <a:gs pos="100000">
                <a:srgbClr val="6282A3"/>
              </a:gs>
            </a:gsLst>
            <a:lin ang="0" scaled="1"/>
          </a:gradFill>
          <a:ln w="44450">
            <a:solidFill>
              <a:srgbClr val="3366CC"/>
            </a:solidFill>
            <a:round/>
            <a:headEnd/>
            <a:tailEnd type="none" w="med" len="lg"/>
          </a:ln>
          <a:effectLst>
            <a:outerShdw dist="107763" dir="18900000" algn="ctr" rotWithShape="0">
              <a:srgbClr val="808080"/>
            </a:outerShdw>
          </a:effectLst>
        </p:spPr>
        <p:txBody>
          <a:bodyPr wrap="none" anchor="ctr"/>
          <a:lstStyle/>
          <a:p>
            <a:pPr algn="ctr">
              <a:spcBef>
                <a:spcPct val="20000"/>
              </a:spcBef>
            </a:pPr>
            <a:endParaRPr lang="en-US" altLang="en-US" sz="2000" b="1">
              <a:solidFill>
                <a:schemeClr val="tx1"/>
              </a:solidFill>
              <a:latin typeface="Arial" pitchFamily="34" charset="0"/>
              <a:cs typeface="Arial" pitchFamily="34" charset="0"/>
            </a:endParaRPr>
          </a:p>
        </p:txBody>
      </p:sp>
      <p:sp>
        <p:nvSpPr>
          <p:cNvPr id="31752" name="AutoShape 60"/>
          <p:cNvSpPr>
            <a:spLocks noChangeArrowheads="1"/>
          </p:cNvSpPr>
          <p:nvPr/>
        </p:nvSpPr>
        <p:spPr bwMode="auto">
          <a:xfrm>
            <a:off x="1828800" y="2971800"/>
            <a:ext cx="533400" cy="914400"/>
          </a:xfrm>
          <a:prstGeom prst="flowChartDelay">
            <a:avLst/>
          </a:prstGeom>
          <a:gradFill rotWithShape="0">
            <a:gsLst>
              <a:gs pos="0">
                <a:srgbClr val="5E7D9C"/>
              </a:gs>
              <a:gs pos="50000">
                <a:srgbClr val="99CCFF"/>
              </a:gs>
              <a:gs pos="100000">
                <a:srgbClr val="5E7D9C"/>
              </a:gs>
            </a:gsLst>
            <a:lin ang="0" scaled="1"/>
          </a:gradFill>
          <a:ln w="44450">
            <a:solidFill>
              <a:srgbClr val="3366CC"/>
            </a:solidFill>
            <a:miter lim="800000"/>
            <a:headEnd/>
            <a:tailEnd type="none" w="med" len="lg"/>
          </a:ln>
          <a:effectLst>
            <a:outerShdw dist="107763" dir="18900000" algn="ctr" rotWithShape="0">
              <a:srgbClr val="808080"/>
            </a:outerShdw>
          </a:effectLst>
        </p:spPr>
        <p:txBody>
          <a:bodyPr wrap="none" anchor="ctr"/>
          <a:lstStyle/>
          <a:p>
            <a:pPr algn="ctr">
              <a:spcBef>
                <a:spcPct val="20000"/>
              </a:spcBef>
            </a:pPr>
            <a:endParaRPr lang="en-US" altLang="en-US" sz="2000" b="1">
              <a:solidFill>
                <a:schemeClr val="tx1"/>
              </a:solidFill>
              <a:latin typeface="Arial" pitchFamily="34" charset="0"/>
              <a:cs typeface="Arial" pitchFamily="34" charset="0"/>
            </a:endParaRPr>
          </a:p>
        </p:txBody>
      </p:sp>
      <p:sp>
        <p:nvSpPr>
          <p:cNvPr id="31757" name="Freeform 73"/>
          <p:cNvSpPr>
            <a:spLocks/>
          </p:cNvSpPr>
          <p:nvPr/>
        </p:nvSpPr>
        <p:spPr bwMode="auto">
          <a:xfrm>
            <a:off x="5638800" y="1953904"/>
            <a:ext cx="304800" cy="2819400"/>
          </a:xfrm>
          <a:custGeom>
            <a:avLst/>
            <a:gdLst>
              <a:gd name="T0" fmla="*/ 0 w 192"/>
              <a:gd name="T1" fmla="*/ 0 h 1776"/>
              <a:gd name="T2" fmla="*/ 0 w 192"/>
              <a:gd name="T3" fmla="*/ 2147483647 h 1776"/>
              <a:gd name="T4" fmla="*/ 2147483647 w 192"/>
              <a:gd name="T5" fmla="*/ 2147483647 h 1776"/>
              <a:gd name="T6" fmla="*/ 2147483647 w 192"/>
              <a:gd name="T7" fmla="*/ 0 h 1776"/>
              <a:gd name="T8" fmla="*/ 0 w 192"/>
              <a:gd name="T9" fmla="*/ 0 h 1776"/>
              <a:gd name="T10" fmla="*/ 0 60000 65536"/>
              <a:gd name="T11" fmla="*/ 0 60000 65536"/>
              <a:gd name="T12" fmla="*/ 0 60000 65536"/>
              <a:gd name="T13" fmla="*/ 0 60000 65536"/>
              <a:gd name="T14" fmla="*/ 0 60000 65536"/>
              <a:gd name="T15" fmla="*/ 0 w 192"/>
              <a:gd name="T16" fmla="*/ 0 h 1776"/>
              <a:gd name="T17" fmla="*/ 192 w 192"/>
              <a:gd name="T18" fmla="*/ 1776 h 1776"/>
            </a:gdLst>
            <a:ahLst/>
            <a:cxnLst>
              <a:cxn ang="T10">
                <a:pos x="T0" y="T1"/>
              </a:cxn>
              <a:cxn ang="T11">
                <a:pos x="T2" y="T3"/>
              </a:cxn>
              <a:cxn ang="T12">
                <a:pos x="T4" y="T5"/>
              </a:cxn>
              <a:cxn ang="T13">
                <a:pos x="T6" y="T7"/>
              </a:cxn>
              <a:cxn ang="T14">
                <a:pos x="T8" y="T9"/>
              </a:cxn>
            </a:cxnLst>
            <a:rect l="T15" t="T16" r="T17" b="T18"/>
            <a:pathLst>
              <a:path w="192" h="1776">
                <a:moveTo>
                  <a:pt x="0" y="0"/>
                </a:moveTo>
                <a:lnTo>
                  <a:pt x="0" y="1776"/>
                </a:lnTo>
                <a:lnTo>
                  <a:pt x="192" y="1776"/>
                </a:lnTo>
                <a:lnTo>
                  <a:pt x="192" y="0"/>
                </a:lnTo>
                <a:lnTo>
                  <a:pt x="0" y="0"/>
                </a:lnTo>
                <a:close/>
              </a:path>
            </a:pathLst>
          </a:custGeom>
          <a:gradFill rotWithShape="0">
            <a:gsLst>
              <a:gs pos="0">
                <a:srgbClr val="525252"/>
              </a:gs>
              <a:gs pos="100000">
                <a:srgbClr val="B2B2B2"/>
              </a:gs>
            </a:gsLst>
            <a:lin ang="5400000" scaled="1"/>
          </a:gradFill>
          <a:ln w="9525" cap="flat" cmpd="sng">
            <a:solidFill>
              <a:srgbClr val="333333"/>
            </a:solidFill>
            <a:prstDash val="solid"/>
            <a:round/>
            <a:headEnd type="none" w="med" len="med"/>
            <a:tailEnd type="none" w="med" len="lg"/>
          </a:ln>
        </p:spPr>
        <p:txBody>
          <a:bodyPr/>
          <a:lstStyle/>
          <a:p>
            <a:endParaRPr lang="it-IT"/>
          </a:p>
        </p:txBody>
      </p:sp>
      <p:sp>
        <p:nvSpPr>
          <p:cNvPr id="31758" name="Rectangle 74"/>
          <p:cNvSpPr>
            <a:spLocks noChangeArrowheads="1"/>
          </p:cNvSpPr>
          <p:nvPr/>
        </p:nvSpPr>
        <p:spPr bwMode="auto">
          <a:xfrm>
            <a:off x="5943600" y="1953904"/>
            <a:ext cx="1295400" cy="2819400"/>
          </a:xfrm>
          <a:prstGeom prst="rect">
            <a:avLst/>
          </a:prstGeom>
          <a:gradFill rotWithShape="0">
            <a:gsLst>
              <a:gs pos="0">
                <a:srgbClr val="FFFFC6"/>
              </a:gs>
              <a:gs pos="100000">
                <a:srgbClr val="FFFF99"/>
              </a:gs>
            </a:gsLst>
            <a:lin ang="5400000" scaled="1"/>
          </a:gradFill>
          <a:ln w="9525">
            <a:solidFill>
              <a:srgbClr val="333333"/>
            </a:solidFill>
            <a:miter lim="800000"/>
            <a:headEnd/>
            <a:tailEnd type="none" w="med" len="lg"/>
          </a:ln>
        </p:spPr>
        <p:txBody>
          <a:bodyPr wrap="none" anchor="ctr"/>
          <a:lstStyle/>
          <a:p>
            <a:pPr algn="ctr">
              <a:spcBef>
                <a:spcPct val="20000"/>
              </a:spcBef>
            </a:pPr>
            <a:endParaRPr lang="en-US" altLang="it-IT" sz="2000" b="1">
              <a:solidFill>
                <a:schemeClr val="tx1"/>
              </a:solidFill>
              <a:latin typeface="Arial" pitchFamily="34" charset="0"/>
              <a:cs typeface="Arial" pitchFamily="34" charset="0"/>
            </a:endParaRPr>
          </a:p>
        </p:txBody>
      </p:sp>
      <p:sp>
        <p:nvSpPr>
          <p:cNvPr id="31759" name="AutoShape 75"/>
          <p:cNvSpPr>
            <a:spLocks noChangeArrowheads="1"/>
          </p:cNvSpPr>
          <p:nvPr/>
        </p:nvSpPr>
        <p:spPr bwMode="auto">
          <a:xfrm rot="-5812040">
            <a:off x="6024562" y="2679061"/>
            <a:ext cx="1641475" cy="170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1406"/>
                  <a:pt x="5502" y="12009"/>
                  <a:pt x="5702" y="12581"/>
                </a:cubicBezTo>
                <a:lnTo>
                  <a:pt x="604" y="14363"/>
                </a:lnTo>
                <a:cubicBezTo>
                  <a:pt x="204" y="13218"/>
                  <a:pt x="0" y="12013"/>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0">
            <a:gsLst>
              <a:gs pos="0">
                <a:srgbClr val="6699FF"/>
              </a:gs>
              <a:gs pos="100000">
                <a:srgbClr val="DFE9FF"/>
              </a:gs>
            </a:gsLst>
            <a:lin ang="5400000" scaled="1"/>
          </a:gradFill>
          <a:ln>
            <a:noFill/>
          </a:ln>
          <a:effectLst>
            <a:outerShdw dist="107763" dir="2700000" algn="ctr" rotWithShape="0">
              <a:srgbClr val="808080"/>
            </a:outerShdw>
          </a:effectLst>
          <a:extLst>
            <a:ext uri="{91240B29-F687-4F45-9708-019B960494DF}">
              <a14:hiddenLine xmlns:a14="http://schemas.microsoft.com/office/drawing/2010/main" w="38100">
                <a:solidFill>
                  <a:srgbClr val="000000"/>
                </a:solidFill>
                <a:miter lim="800000"/>
                <a:headEnd/>
                <a:tailEnd type="none" w="med" len="lg"/>
              </a14:hiddenLine>
            </a:ext>
          </a:extLst>
        </p:spPr>
        <p:txBody>
          <a:bodyPr wrap="none" anchor="ctr"/>
          <a:lstStyle/>
          <a:p>
            <a:endParaRPr lang="it-IT"/>
          </a:p>
        </p:txBody>
      </p:sp>
      <p:sp>
        <p:nvSpPr>
          <p:cNvPr id="31760" name="Text Box 76"/>
          <p:cNvSpPr txBox="1">
            <a:spLocks noChangeArrowheads="1"/>
          </p:cNvSpPr>
          <p:nvPr/>
        </p:nvSpPr>
        <p:spPr bwMode="auto">
          <a:xfrm>
            <a:off x="6507163" y="3424238"/>
            <a:ext cx="1900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3200">
                <a:solidFill>
                  <a:schemeClr val="tx1"/>
                </a:solidFill>
                <a:latin typeface="Arial" pitchFamily="34" charset="0"/>
                <a:ea typeface="MS PGothic" pitchFamily="34" charset="-128"/>
              </a:defRPr>
            </a:lvl1pPr>
            <a:lvl2pPr>
              <a:defRPr sz="28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000">
                <a:solidFill>
                  <a:schemeClr val="tx1"/>
                </a:solidFill>
                <a:latin typeface="Arial" pitchFamily="34" charset="0"/>
                <a:ea typeface="MS PGothic" pitchFamily="34" charset="-128"/>
              </a:defRPr>
            </a:lvl4pPr>
            <a:lvl5pPr>
              <a:defRPr sz="2000">
                <a:solidFill>
                  <a:schemeClr val="tx1"/>
                </a:solidFill>
                <a:latin typeface="Arial" pitchFamily="34" charset="0"/>
                <a:ea typeface="MS PGothic" pitchFamily="34" charset="-128"/>
              </a:defRPr>
            </a:lvl5pPr>
            <a:lvl6pPr eaLnBrk="0" hangingPunct="0">
              <a:defRPr sz="2000">
                <a:solidFill>
                  <a:schemeClr val="tx1"/>
                </a:solidFill>
                <a:latin typeface="Arial" pitchFamily="34" charset="0"/>
                <a:ea typeface="MS PGothic" pitchFamily="34" charset="-128"/>
              </a:defRPr>
            </a:lvl6pPr>
            <a:lvl7pPr eaLnBrk="0" hangingPunct="0">
              <a:defRPr sz="2000">
                <a:solidFill>
                  <a:schemeClr val="tx1"/>
                </a:solidFill>
                <a:latin typeface="Arial" pitchFamily="34" charset="0"/>
                <a:ea typeface="MS PGothic" pitchFamily="34" charset="-128"/>
              </a:defRPr>
            </a:lvl7pPr>
            <a:lvl8pPr eaLnBrk="0" hangingPunct="0">
              <a:defRPr sz="2000">
                <a:solidFill>
                  <a:schemeClr val="tx1"/>
                </a:solidFill>
                <a:latin typeface="Arial" pitchFamily="34" charset="0"/>
                <a:ea typeface="MS PGothic" pitchFamily="34" charset="-128"/>
              </a:defRPr>
            </a:lvl8pPr>
            <a:lvl9pPr eaLnBrk="0" hangingPunct="0">
              <a:defRPr sz="2000">
                <a:solidFill>
                  <a:schemeClr val="tx1"/>
                </a:solidFill>
                <a:latin typeface="Arial" pitchFamily="34" charset="0"/>
                <a:ea typeface="MS PGothic" pitchFamily="34" charset="-128"/>
              </a:defRPr>
            </a:lvl9pPr>
          </a:lstStyle>
          <a:p>
            <a:pPr algn="ctr"/>
            <a:r>
              <a:rPr lang="it-IT" altLang="it-IT" sz="2000" b="1" dirty="0" err="1">
                <a:latin typeface="Verdana" pitchFamily="34" charset="0"/>
                <a:cs typeface="Arial" pitchFamily="34" charset="0"/>
              </a:rPr>
              <a:t>Evaporation</a:t>
            </a:r>
            <a:endParaRPr lang="it-IT" altLang="it-IT" sz="2000" b="1" dirty="0">
              <a:latin typeface="Verdana" pitchFamily="34" charset="0"/>
              <a:cs typeface="Arial" pitchFamily="34" charset="0"/>
            </a:endParaRPr>
          </a:p>
        </p:txBody>
      </p:sp>
      <p:sp>
        <p:nvSpPr>
          <p:cNvPr id="31761" name="Text Box 77"/>
          <p:cNvSpPr txBox="1">
            <a:spLocks noChangeArrowheads="1"/>
          </p:cNvSpPr>
          <p:nvPr/>
        </p:nvSpPr>
        <p:spPr bwMode="auto">
          <a:xfrm>
            <a:off x="6444260" y="5402239"/>
            <a:ext cx="238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3200">
                <a:solidFill>
                  <a:schemeClr val="tx1"/>
                </a:solidFill>
                <a:latin typeface="Arial" pitchFamily="34" charset="0"/>
                <a:ea typeface="MS PGothic" pitchFamily="34" charset="-128"/>
              </a:defRPr>
            </a:lvl1pPr>
            <a:lvl2pPr>
              <a:defRPr sz="28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000">
                <a:solidFill>
                  <a:schemeClr val="tx1"/>
                </a:solidFill>
                <a:latin typeface="Arial" pitchFamily="34" charset="0"/>
                <a:ea typeface="MS PGothic" pitchFamily="34" charset="-128"/>
              </a:defRPr>
            </a:lvl4pPr>
            <a:lvl5pPr>
              <a:defRPr sz="2000">
                <a:solidFill>
                  <a:schemeClr val="tx1"/>
                </a:solidFill>
                <a:latin typeface="Arial" pitchFamily="34" charset="0"/>
                <a:ea typeface="MS PGothic" pitchFamily="34" charset="-128"/>
              </a:defRPr>
            </a:lvl5pPr>
            <a:lvl6pPr eaLnBrk="0" hangingPunct="0">
              <a:defRPr sz="2000">
                <a:solidFill>
                  <a:schemeClr val="tx1"/>
                </a:solidFill>
                <a:latin typeface="Arial" pitchFamily="34" charset="0"/>
                <a:ea typeface="MS PGothic" pitchFamily="34" charset="-128"/>
              </a:defRPr>
            </a:lvl6pPr>
            <a:lvl7pPr eaLnBrk="0" hangingPunct="0">
              <a:defRPr sz="2000">
                <a:solidFill>
                  <a:schemeClr val="tx1"/>
                </a:solidFill>
                <a:latin typeface="Arial" pitchFamily="34" charset="0"/>
                <a:ea typeface="MS PGothic" pitchFamily="34" charset="-128"/>
              </a:defRPr>
            </a:lvl7pPr>
            <a:lvl8pPr eaLnBrk="0" hangingPunct="0">
              <a:defRPr sz="2000">
                <a:solidFill>
                  <a:schemeClr val="tx1"/>
                </a:solidFill>
                <a:latin typeface="Arial" pitchFamily="34" charset="0"/>
                <a:ea typeface="MS PGothic" pitchFamily="34" charset="-128"/>
              </a:defRPr>
            </a:lvl8pPr>
            <a:lvl9pPr eaLnBrk="0" hangingPunct="0">
              <a:defRPr sz="2000">
                <a:solidFill>
                  <a:schemeClr val="tx1"/>
                </a:solidFill>
                <a:latin typeface="Arial" pitchFamily="34" charset="0"/>
                <a:ea typeface="MS PGothic" pitchFamily="34" charset="-128"/>
              </a:defRPr>
            </a:lvl9pPr>
          </a:lstStyle>
          <a:p>
            <a:pPr algn="ctr"/>
            <a:r>
              <a:rPr lang="it-IT" altLang="it-IT" sz="2000" b="1" dirty="0">
                <a:latin typeface="Verdana" pitchFamily="34" charset="0"/>
                <a:cs typeface="Arial" pitchFamily="34" charset="0"/>
              </a:rPr>
              <a:t>No </a:t>
            </a:r>
            <a:r>
              <a:rPr lang="it-IT" altLang="it-IT" sz="2000" b="1" dirty="0" err="1">
                <a:latin typeface="Verdana" pitchFamily="34" charset="0"/>
                <a:cs typeface="Arial" pitchFamily="34" charset="0"/>
              </a:rPr>
              <a:t>degradation</a:t>
            </a:r>
            <a:endParaRPr lang="it-IT" altLang="it-IT" sz="2000" b="1" dirty="0">
              <a:latin typeface="Verdana" pitchFamily="34" charset="0"/>
              <a:cs typeface="Arial" pitchFamily="34" charset="0"/>
            </a:endParaRPr>
          </a:p>
        </p:txBody>
      </p:sp>
      <p:sp>
        <p:nvSpPr>
          <p:cNvPr id="31763" name="Freeform 79"/>
          <p:cNvSpPr>
            <a:spLocks/>
          </p:cNvSpPr>
          <p:nvPr/>
        </p:nvSpPr>
        <p:spPr bwMode="auto">
          <a:xfrm>
            <a:off x="1828800" y="1978025"/>
            <a:ext cx="1558925" cy="1398588"/>
          </a:xfrm>
          <a:custGeom>
            <a:avLst/>
            <a:gdLst>
              <a:gd name="T0" fmla="*/ 2147483647 w 982"/>
              <a:gd name="T1" fmla="*/ 2147483647 h 881"/>
              <a:gd name="T2" fmla="*/ 2147483647 w 982"/>
              <a:gd name="T3" fmla="*/ 2147483647 h 881"/>
              <a:gd name="T4" fmla="*/ 2147483647 w 982"/>
              <a:gd name="T5" fmla="*/ 2147483647 h 881"/>
              <a:gd name="T6" fmla="*/ 2147483647 w 982"/>
              <a:gd name="T7" fmla="*/ 2147483647 h 881"/>
              <a:gd name="T8" fmla="*/ 2147483647 w 982"/>
              <a:gd name="T9" fmla="*/ 2147483647 h 881"/>
              <a:gd name="T10" fmla="*/ 2147483647 w 982"/>
              <a:gd name="T11" fmla="*/ 2147483647 h 881"/>
              <a:gd name="T12" fmla="*/ 2147483647 w 982"/>
              <a:gd name="T13" fmla="*/ 2147483647 h 881"/>
              <a:gd name="T14" fmla="*/ 2147483647 w 982"/>
              <a:gd name="T15" fmla="*/ 2147483647 h 881"/>
              <a:gd name="T16" fmla="*/ 2147483647 w 982"/>
              <a:gd name="T17" fmla="*/ 2147483647 h 881"/>
              <a:gd name="T18" fmla="*/ 2147483647 w 982"/>
              <a:gd name="T19" fmla="*/ 2147483647 h 881"/>
              <a:gd name="T20" fmla="*/ 2147483647 w 982"/>
              <a:gd name="T21" fmla="*/ 2147483647 h 881"/>
              <a:gd name="T22" fmla="*/ 2147483647 w 982"/>
              <a:gd name="T23" fmla="*/ 2147483647 h 881"/>
              <a:gd name="T24" fmla="*/ 2147483647 w 982"/>
              <a:gd name="T25" fmla="*/ 2147483647 h 881"/>
              <a:gd name="T26" fmla="*/ 2147483647 w 982"/>
              <a:gd name="T27" fmla="*/ 2147483647 h 881"/>
              <a:gd name="T28" fmla="*/ 2147483647 w 982"/>
              <a:gd name="T29" fmla="*/ 2147483647 h 881"/>
              <a:gd name="T30" fmla="*/ 2147483647 w 982"/>
              <a:gd name="T31" fmla="*/ 2147483647 h 881"/>
              <a:gd name="T32" fmla="*/ 2147483647 w 982"/>
              <a:gd name="T33" fmla="*/ 2147483647 h 881"/>
              <a:gd name="T34" fmla="*/ 2147483647 w 982"/>
              <a:gd name="T35" fmla="*/ 2147483647 h 881"/>
              <a:gd name="T36" fmla="*/ 2147483647 w 982"/>
              <a:gd name="T37" fmla="*/ 2147483647 h 881"/>
              <a:gd name="T38" fmla="*/ 2147483647 w 982"/>
              <a:gd name="T39" fmla="*/ 2147483647 h 881"/>
              <a:gd name="T40" fmla="*/ 2147483647 w 982"/>
              <a:gd name="T41" fmla="*/ 2147483647 h 881"/>
              <a:gd name="T42" fmla="*/ 2147483647 w 982"/>
              <a:gd name="T43" fmla="*/ 2147483647 h 881"/>
              <a:gd name="T44" fmla="*/ 2147483647 w 982"/>
              <a:gd name="T45" fmla="*/ 2147483647 h 881"/>
              <a:gd name="T46" fmla="*/ 2147483647 w 982"/>
              <a:gd name="T47" fmla="*/ 2147483647 h 881"/>
              <a:gd name="T48" fmla="*/ 2147483647 w 982"/>
              <a:gd name="T49" fmla="*/ 2147483647 h 881"/>
              <a:gd name="T50" fmla="*/ 2147483647 w 982"/>
              <a:gd name="T51" fmla="*/ 2147483647 h 881"/>
              <a:gd name="T52" fmla="*/ 2147483647 w 982"/>
              <a:gd name="T53" fmla="*/ 2147483647 h 881"/>
              <a:gd name="T54" fmla="*/ 2147483647 w 982"/>
              <a:gd name="T55" fmla="*/ 2147483647 h 881"/>
              <a:gd name="T56" fmla="*/ 2147483647 w 982"/>
              <a:gd name="T57" fmla="*/ 2147483647 h 881"/>
              <a:gd name="T58" fmla="*/ 2147483647 w 982"/>
              <a:gd name="T59" fmla="*/ 2147483647 h 881"/>
              <a:gd name="T60" fmla="*/ 2147483647 w 982"/>
              <a:gd name="T61" fmla="*/ 2147483647 h 881"/>
              <a:gd name="T62" fmla="*/ 2147483647 w 982"/>
              <a:gd name="T63" fmla="*/ 2147483647 h 881"/>
              <a:gd name="T64" fmla="*/ 2147483647 w 982"/>
              <a:gd name="T65" fmla="*/ 2147483647 h 881"/>
              <a:gd name="T66" fmla="*/ 2147483647 w 982"/>
              <a:gd name="T67" fmla="*/ 2147483647 h 881"/>
              <a:gd name="T68" fmla="*/ 2147483647 w 982"/>
              <a:gd name="T69" fmla="*/ 2147483647 h 881"/>
              <a:gd name="T70" fmla="*/ 2147483647 w 982"/>
              <a:gd name="T71" fmla="*/ 2147483647 h 881"/>
              <a:gd name="T72" fmla="*/ 2147483647 w 982"/>
              <a:gd name="T73" fmla="*/ 2147483647 h 881"/>
              <a:gd name="T74" fmla="*/ 2147483647 w 982"/>
              <a:gd name="T75" fmla="*/ 2147483647 h 881"/>
              <a:gd name="T76" fmla="*/ 2147483647 w 982"/>
              <a:gd name="T77" fmla="*/ 2147483647 h 881"/>
              <a:gd name="T78" fmla="*/ 2147483647 w 982"/>
              <a:gd name="T79" fmla="*/ 2147483647 h 881"/>
              <a:gd name="T80" fmla="*/ 2147483647 w 982"/>
              <a:gd name="T81" fmla="*/ 2147483647 h 881"/>
              <a:gd name="T82" fmla="*/ 2147483647 w 982"/>
              <a:gd name="T83" fmla="*/ 2147483647 h 881"/>
              <a:gd name="T84" fmla="*/ 2147483647 w 982"/>
              <a:gd name="T85" fmla="*/ 2147483647 h 881"/>
              <a:gd name="T86" fmla="*/ 2147483647 w 982"/>
              <a:gd name="T87" fmla="*/ 2147483647 h 881"/>
              <a:gd name="T88" fmla="*/ 2147483647 w 982"/>
              <a:gd name="T89" fmla="*/ 2147483647 h 881"/>
              <a:gd name="T90" fmla="*/ 2147483647 w 982"/>
              <a:gd name="T91" fmla="*/ 2147483647 h 881"/>
              <a:gd name="T92" fmla="*/ 2147483647 w 982"/>
              <a:gd name="T93" fmla="*/ 2147483647 h 881"/>
              <a:gd name="T94" fmla="*/ 2147483647 w 982"/>
              <a:gd name="T95" fmla="*/ 2147483647 h 881"/>
              <a:gd name="T96" fmla="*/ 2147483647 w 982"/>
              <a:gd name="T97" fmla="*/ 2147483647 h 881"/>
              <a:gd name="T98" fmla="*/ 0 w 982"/>
              <a:gd name="T99" fmla="*/ 2147483647 h 88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2"/>
              <a:gd name="T151" fmla="*/ 0 h 881"/>
              <a:gd name="T152" fmla="*/ 982 w 982"/>
              <a:gd name="T153" fmla="*/ 881 h 88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2" h="881">
                <a:moveTo>
                  <a:pt x="3" y="398"/>
                </a:moveTo>
                <a:cubicBezTo>
                  <a:pt x="27" y="402"/>
                  <a:pt x="45" y="416"/>
                  <a:pt x="69" y="422"/>
                </a:cubicBezTo>
                <a:cubicBezTo>
                  <a:pt x="121" y="457"/>
                  <a:pt x="230" y="455"/>
                  <a:pt x="291" y="470"/>
                </a:cubicBezTo>
                <a:cubicBezTo>
                  <a:pt x="306" y="480"/>
                  <a:pt x="324" y="485"/>
                  <a:pt x="339" y="494"/>
                </a:cubicBezTo>
                <a:cubicBezTo>
                  <a:pt x="394" y="530"/>
                  <a:pt x="444" y="575"/>
                  <a:pt x="501" y="608"/>
                </a:cubicBezTo>
                <a:cubicBezTo>
                  <a:pt x="539" y="629"/>
                  <a:pt x="580" y="640"/>
                  <a:pt x="618" y="659"/>
                </a:cubicBezTo>
                <a:cubicBezTo>
                  <a:pt x="635" y="667"/>
                  <a:pt x="654" y="677"/>
                  <a:pt x="672" y="683"/>
                </a:cubicBezTo>
                <a:cubicBezTo>
                  <a:pt x="696" y="701"/>
                  <a:pt x="721" y="724"/>
                  <a:pt x="750" y="734"/>
                </a:cubicBezTo>
                <a:cubicBezTo>
                  <a:pt x="761" y="745"/>
                  <a:pt x="773" y="755"/>
                  <a:pt x="786" y="764"/>
                </a:cubicBezTo>
                <a:cubicBezTo>
                  <a:pt x="800" y="785"/>
                  <a:pt x="792" y="778"/>
                  <a:pt x="807" y="788"/>
                </a:cubicBezTo>
                <a:cubicBezTo>
                  <a:pt x="812" y="804"/>
                  <a:pt x="826" y="821"/>
                  <a:pt x="840" y="830"/>
                </a:cubicBezTo>
                <a:cubicBezTo>
                  <a:pt x="852" y="847"/>
                  <a:pt x="861" y="869"/>
                  <a:pt x="879" y="881"/>
                </a:cubicBezTo>
                <a:cubicBezTo>
                  <a:pt x="888" y="855"/>
                  <a:pt x="921" y="850"/>
                  <a:pt x="942" y="836"/>
                </a:cubicBezTo>
                <a:cubicBezTo>
                  <a:pt x="949" y="826"/>
                  <a:pt x="956" y="823"/>
                  <a:pt x="960" y="812"/>
                </a:cubicBezTo>
                <a:cubicBezTo>
                  <a:pt x="958" y="793"/>
                  <a:pt x="963" y="789"/>
                  <a:pt x="948" y="782"/>
                </a:cubicBezTo>
                <a:cubicBezTo>
                  <a:pt x="939" y="778"/>
                  <a:pt x="921" y="773"/>
                  <a:pt x="921" y="773"/>
                </a:cubicBezTo>
                <a:cubicBezTo>
                  <a:pt x="917" y="761"/>
                  <a:pt x="904" y="747"/>
                  <a:pt x="894" y="737"/>
                </a:cubicBezTo>
                <a:cubicBezTo>
                  <a:pt x="887" y="717"/>
                  <a:pt x="870" y="689"/>
                  <a:pt x="852" y="677"/>
                </a:cubicBezTo>
                <a:cubicBezTo>
                  <a:pt x="837" y="655"/>
                  <a:pt x="829" y="627"/>
                  <a:pt x="810" y="608"/>
                </a:cubicBezTo>
                <a:cubicBezTo>
                  <a:pt x="802" y="583"/>
                  <a:pt x="787" y="563"/>
                  <a:pt x="765" y="548"/>
                </a:cubicBezTo>
                <a:cubicBezTo>
                  <a:pt x="760" y="544"/>
                  <a:pt x="752" y="546"/>
                  <a:pt x="747" y="542"/>
                </a:cubicBezTo>
                <a:cubicBezTo>
                  <a:pt x="741" y="538"/>
                  <a:pt x="729" y="530"/>
                  <a:pt x="729" y="530"/>
                </a:cubicBezTo>
                <a:cubicBezTo>
                  <a:pt x="719" y="515"/>
                  <a:pt x="705" y="506"/>
                  <a:pt x="699" y="488"/>
                </a:cubicBezTo>
                <a:cubicBezTo>
                  <a:pt x="700" y="464"/>
                  <a:pt x="699" y="440"/>
                  <a:pt x="702" y="416"/>
                </a:cubicBezTo>
                <a:cubicBezTo>
                  <a:pt x="703" y="407"/>
                  <a:pt x="731" y="395"/>
                  <a:pt x="735" y="392"/>
                </a:cubicBezTo>
                <a:cubicBezTo>
                  <a:pt x="748" y="383"/>
                  <a:pt x="800" y="367"/>
                  <a:pt x="816" y="362"/>
                </a:cubicBezTo>
                <a:cubicBezTo>
                  <a:pt x="834" y="356"/>
                  <a:pt x="846" y="347"/>
                  <a:pt x="861" y="335"/>
                </a:cubicBezTo>
                <a:cubicBezTo>
                  <a:pt x="870" y="328"/>
                  <a:pt x="888" y="317"/>
                  <a:pt x="888" y="317"/>
                </a:cubicBezTo>
                <a:cubicBezTo>
                  <a:pt x="898" y="301"/>
                  <a:pt x="918" y="294"/>
                  <a:pt x="924" y="275"/>
                </a:cubicBezTo>
                <a:cubicBezTo>
                  <a:pt x="944" y="214"/>
                  <a:pt x="959" y="151"/>
                  <a:pt x="975" y="89"/>
                </a:cubicBezTo>
                <a:cubicBezTo>
                  <a:pt x="982" y="62"/>
                  <a:pt x="975" y="33"/>
                  <a:pt x="975" y="5"/>
                </a:cubicBezTo>
                <a:cubicBezTo>
                  <a:pt x="762" y="4"/>
                  <a:pt x="549" y="0"/>
                  <a:pt x="336" y="2"/>
                </a:cubicBezTo>
                <a:cubicBezTo>
                  <a:pt x="332" y="2"/>
                  <a:pt x="327" y="7"/>
                  <a:pt x="327" y="11"/>
                </a:cubicBezTo>
                <a:cubicBezTo>
                  <a:pt x="321" y="96"/>
                  <a:pt x="349" y="189"/>
                  <a:pt x="390" y="263"/>
                </a:cubicBezTo>
                <a:cubicBezTo>
                  <a:pt x="408" y="295"/>
                  <a:pt x="428" y="315"/>
                  <a:pt x="459" y="332"/>
                </a:cubicBezTo>
                <a:cubicBezTo>
                  <a:pt x="468" y="337"/>
                  <a:pt x="477" y="344"/>
                  <a:pt x="486" y="350"/>
                </a:cubicBezTo>
                <a:cubicBezTo>
                  <a:pt x="489" y="352"/>
                  <a:pt x="495" y="356"/>
                  <a:pt x="495" y="356"/>
                </a:cubicBezTo>
                <a:cubicBezTo>
                  <a:pt x="504" y="370"/>
                  <a:pt x="538" y="390"/>
                  <a:pt x="555" y="401"/>
                </a:cubicBezTo>
                <a:cubicBezTo>
                  <a:pt x="564" y="407"/>
                  <a:pt x="582" y="416"/>
                  <a:pt x="582" y="416"/>
                </a:cubicBezTo>
                <a:cubicBezTo>
                  <a:pt x="596" y="437"/>
                  <a:pt x="592" y="427"/>
                  <a:pt x="597" y="443"/>
                </a:cubicBezTo>
                <a:cubicBezTo>
                  <a:pt x="594" y="492"/>
                  <a:pt x="603" y="494"/>
                  <a:pt x="567" y="506"/>
                </a:cubicBezTo>
                <a:cubicBezTo>
                  <a:pt x="549" y="505"/>
                  <a:pt x="531" y="505"/>
                  <a:pt x="513" y="503"/>
                </a:cubicBezTo>
                <a:cubicBezTo>
                  <a:pt x="503" y="502"/>
                  <a:pt x="486" y="488"/>
                  <a:pt x="486" y="488"/>
                </a:cubicBezTo>
                <a:cubicBezTo>
                  <a:pt x="472" y="467"/>
                  <a:pt x="444" y="458"/>
                  <a:pt x="426" y="440"/>
                </a:cubicBezTo>
                <a:cubicBezTo>
                  <a:pt x="405" y="419"/>
                  <a:pt x="415" y="427"/>
                  <a:pt x="399" y="416"/>
                </a:cubicBezTo>
                <a:cubicBezTo>
                  <a:pt x="390" y="403"/>
                  <a:pt x="366" y="385"/>
                  <a:pt x="351" y="380"/>
                </a:cubicBezTo>
                <a:cubicBezTo>
                  <a:pt x="311" y="348"/>
                  <a:pt x="271" y="356"/>
                  <a:pt x="225" y="341"/>
                </a:cubicBezTo>
                <a:cubicBezTo>
                  <a:pt x="188" y="329"/>
                  <a:pt x="149" y="317"/>
                  <a:pt x="111" y="308"/>
                </a:cubicBezTo>
                <a:cubicBezTo>
                  <a:pt x="88" y="293"/>
                  <a:pt x="56" y="281"/>
                  <a:pt x="30" y="272"/>
                </a:cubicBezTo>
                <a:cubicBezTo>
                  <a:pt x="21" y="269"/>
                  <a:pt x="10" y="263"/>
                  <a:pt x="0" y="263"/>
                </a:cubicBezTo>
              </a:path>
            </a:pathLst>
          </a:custGeom>
          <a:gradFill rotWithShape="0">
            <a:gsLst>
              <a:gs pos="0">
                <a:srgbClr val="5A7896"/>
              </a:gs>
              <a:gs pos="50000">
                <a:srgbClr val="99CCFF"/>
              </a:gs>
              <a:gs pos="100000">
                <a:srgbClr val="5A7896"/>
              </a:gs>
            </a:gsLst>
            <a:lin ang="0" scaled="1"/>
          </a:gradFill>
          <a:ln w="38100" cap="flat" cmpd="sng">
            <a:solidFill>
              <a:srgbClr val="3366CC"/>
            </a:solidFill>
            <a:prstDash val="solid"/>
            <a:round/>
            <a:headEnd type="none" w="med" len="med"/>
            <a:tailEnd type="none" w="med" len="lg"/>
          </a:ln>
        </p:spPr>
        <p:txBody>
          <a:bodyPr/>
          <a:lstStyle/>
          <a:p>
            <a:endParaRPr lang="it-IT"/>
          </a:p>
        </p:txBody>
      </p:sp>
      <p:grpSp>
        <p:nvGrpSpPr>
          <p:cNvPr id="31777" name="Group 81"/>
          <p:cNvGrpSpPr>
            <a:grpSpLocks/>
          </p:cNvGrpSpPr>
          <p:nvPr/>
        </p:nvGrpSpPr>
        <p:grpSpPr bwMode="auto">
          <a:xfrm rot="5220616">
            <a:off x="2666958" y="1828801"/>
            <a:ext cx="304800" cy="762000"/>
            <a:chOff x="1440" y="1104"/>
            <a:chExt cx="192" cy="480"/>
          </a:xfrm>
        </p:grpSpPr>
        <p:sp>
          <p:nvSpPr>
            <p:cNvPr id="31779" name="Freeform 82"/>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80" name="Freeform 83"/>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81" name="Freeform 84"/>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82" name="Freeform 85"/>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83" name="Freeform 86"/>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84" name="Freeform 87"/>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778" name="Line 88"/>
          <p:cNvSpPr>
            <a:spLocks noChangeShapeType="1"/>
          </p:cNvSpPr>
          <p:nvPr/>
        </p:nvSpPr>
        <p:spPr bwMode="auto">
          <a:xfrm rot="5217505">
            <a:off x="2826693" y="2134180"/>
            <a:ext cx="1588" cy="457200"/>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nvGrpSpPr>
          <p:cNvPr id="31748" name="Group 4"/>
          <p:cNvGrpSpPr>
            <a:grpSpLocks/>
          </p:cNvGrpSpPr>
          <p:nvPr/>
        </p:nvGrpSpPr>
        <p:grpSpPr bwMode="auto">
          <a:xfrm rot="5390305">
            <a:off x="3922713" y="2630487"/>
            <a:ext cx="306388" cy="531813"/>
            <a:chOff x="1824" y="1104"/>
            <a:chExt cx="193" cy="480"/>
          </a:xfrm>
        </p:grpSpPr>
        <p:grpSp>
          <p:nvGrpSpPr>
            <p:cNvPr id="31837" name="Group 5"/>
            <p:cNvGrpSpPr>
              <a:grpSpLocks/>
            </p:cNvGrpSpPr>
            <p:nvPr/>
          </p:nvGrpSpPr>
          <p:grpSpPr bwMode="auto">
            <a:xfrm rot="3111">
              <a:off x="1824" y="1104"/>
              <a:ext cx="192" cy="480"/>
              <a:chOff x="1440" y="1104"/>
              <a:chExt cx="192" cy="480"/>
            </a:xfrm>
          </p:grpSpPr>
          <p:sp>
            <p:nvSpPr>
              <p:cNvPr id="31839" name="Freeform 6"/>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40" name="Freeform 7"/>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841" name="Freeform 8"/>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42" name="Freeform 9"/>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43" name="Freeform 10"/>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44" name="Freeform 11"/>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838" name="Line 12"/>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grpSp>
        <p:nvGrpSpPr>
          <p:cNvPr id="31751" name="Group 51"/>
          <p:cNvGrpSpPr>
            <a:grpSpLocks/>
          </p:cNvGrpSpPr>
          <p:nvPr/>
        </p:nvGrpSpPr>
        <p:grpSpPr bwMode="auto">
          <a:xfrm rot="-8613326">
            <a:off x="2286000" y="4038600"/>
            <a:ext cx="306388" cy="531813"/>
            <a:chOff x="1824" y="1104"/>
            <a:chExt cx="193" cy="480"/>
          </a:xfrm>
        </p:grpSpPr>
        <p:grpSp>
          <p:nvGrpSpPr>
            <p:cNvPr id="31793" name="Group 52"/>
            <p:cNvGrpSpPr>
              <a:grpSpLocks/>
            </p:cNvGrpSpPr>
            <p:nvPr/>
          </p:nvGrpSpPr>
          <p:grpSpPr bwMode="auto">
            <a:xfrm rot="3111">
              <a:off x="1824" y="1104"/>
              <a:ext cx="192" cy="480"/>
              <a:chOff x="1440" y="1104"/>
              <a:chExt cx="192" cy="480"/>
            </a:xfrm>
          </p:grpSpPr>
          <p:sp>
            <p:nvSpPr>
              <p:cNvPr id="31795" name="Freeform 53"/>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96" name="Freeform 54"/>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97" name="Freeform 55"/>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98" name="Freeform 56"/>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99" name="Freeform 57"/>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800" name="Freeform 58"/>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794" name="Line 59"/>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grpSp>
        <p:nvGrpSpPr>
          <p:cNvPr id="31753" name="Group 61"/>
          <p:cNvGrpSpPr>
            <a:grpSpLocks/>
          </p:cNvGrpSpPr>
          <p:nvPr/>
        </p:nvGrpSpPr>
        <p:grpSpPr bwMode="auto">
          <a:xfrm rot="381074">
            <a:off x="1905000" y="3048000"/>
            <a:ext cx="306388" cy="762000"/>
            <a:chOff x="1824" y="1104"/>
            <a:chExt cx="193" cy="480"/>
          </a:xfrm>
        </p:grpSpPr>
        <p:grpSp>
          <p:nvGrpSpPr>
            <p:cNvPr id="31785" name="Group 62"/>
            <p:cNvGrpSpPr>
              <a:grpSpLocks/>
            </p:cNvGrpSpPr>
            <p:nvPr/>
          </p:nvGrpSpPr>
          <p:grpSpPr bwMode="auto">
            <a:xfrm rot="3111">
              <a:off x="1824" y="1104"/>
              <a:ext cx="192" cy="480"/>
              <a:chOff x="1440" y="1104"/>
              <a:chExt cx="192" cy="480"/>
            </a:xfrm>
          </p:grpSpPr>
          <p:sp>
            <p:nvSpPr>
              <p:cNvPr id="31787" name="Freeform 63"/>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88" name="Freeform 64"/>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89" name="Freeform 65"/>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90" name="Freeform 66"/>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91" name="Freeform 67"/>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92" name="Freeform 68"/>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786" name="Line 69"/>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sp>
        <p:nvSpPr>
          <p:cNvPr id="31756" name="Text Box 72"/>
          <p:cNvSpPr txBox="1">
            <a:spLocks noChangeArrowheads="1"/>
          </p:cNvSpPr>
          <p:nvPr/>
        </p:nvSpPr>
        <p:spPr bwMode="auto">
          <a:xfrm>
            <a:off x="3489325" y="3541713"/>
            <a:ext cx="738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med" len="lg"/>
              </a14:hiddenLine>
            </a:ext>
          </a:extLst>
        </p:spPr>
        <p:txBody>
          <a:bodyPr wrap="none">
            <a:spAutoFit/>
          </a:bodyPr>
          <a:lstStyle>
            <a:lvl1pPr>
              <a:defRPr sz="3200">
                <a:solidFill>
                  <a:schemeClr val="tx1"/>
                </a:solidFill>
                <a:latin typeface="Arial" pitchFamily="34" charset="0"/>
                <a:ea typeface="MS PGothic" pitchFamily="34" charset="-128"/>
              </a:defRPr>
            </a:lvl1pPr>
            <a:lvl2pPr>
              <a:defRPr sz="28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000">
                <a:solidFill>
                  <a:schemeClr val="tx1"/>
                </a:solidFill>
                <a:latin typeface="Arial" pitchFamily="34" charset="0"/>
                <a:ea typeface="MS PGothic" pitchFamily="34" charset="-128"/>
              </a:defRPr>
            </a:lvl4pPr>
            <a:lvl5pPr>
              <a:defRPr sz="2000">
                <a:solidFill>
                  <a:schemeClr val="tx1"/>
                </a:solidFill>
                <a:latin typeface="Arial" pitchFamily="34" charset="0"/>
                <a:ea typeface="MS PGothic" pitchFamily="34" charset="-128"/>
              </a:defRPr>
            </a:lvl5pPr>
            <a:lvl6pPr eaLnBrk="0" hangingPunct="0">
              <a:defRPr sz="2000">
                <a:solidFill>
                  <a:schemeClr val="tx1"/>
                </a:solidFill>
                <a:latin typeface="Arial" pitchFamily="34" charset="0"/>
                <a:ea typeface="MS PGothic" pitchFamily="34" charset="-128"/>
              </a:defRPr>
            </a:lvl6pPr>
            <a:lvl7pPr eaLnBrk="0" hangingPunct="0">
              <a:defRPr sz="2000">
                <a:solidFill>
                  <a:schemeClr val="tx1"/>
                </a:solidFill>
                <a:latin typeface="Arial" pitchFamily="34" charset="0"/>
                <a:ea typeface="MS PGothic" pitchFamily="34" charset="-128"/>
              </a:defRPr>
            </a:lvl7pPr>
            <a:lvl8pPr eaLnBrk="0" hangingPunct="0">
              <a:defRPr sz="2000">
                <a:solidFill>
                  <a:schemeClr val="tx1"/>
                </a:solidFill>
                <a:latin typeface="Arial" pitchFamily="34" charset="0"/>
                <a:ea typeface="MS PGothic" pitchFamily="34" charset="-128"/>
              </a:defRPr>
            </a:lvl8pPr>
            <a:lvl9pPr eaLnBrk="0" hangingPunct="0">
              <a:defRPr sz="2000">
                <a:solidFill>
                  <a:schemeClr val="tx1"/>
                </a:solidFill>
                <a:latin typeface="Arial" pitchFamily="34" charset="0"/>
                <a:ea typeface="MS PGothic" pitchFamily="34" charset="-128"/>
              </a:defRPr>
            </a:lvl9pPr>
          </a:lstStyle>
          <a:p>
            <a:pPr algn="ctr"/>
            <a:r>
              <a:rPr lang="it-IT" altLang="it-IT" sz="2000" b="1" dirty="0">
                <a:latin typeface="Verdana" pitchFamily="34" charset="0"/>
                <a:cs typeface="Arial" pitchFamily="34" charset="0"/>
              </a:rPr>
              <a:t>Salt</a:t>
            </a:r>
          </a:p>
        </p:txBody>
      </p:sp>
      <p:grpSp>
        <p:nvGrpSpPr>
          <p:cNvPr id="31765" name="Group 89"/>
          <p:cNvGrpSpPr>
            <a:grpSpLocks/>
          </p:cNvGrpSpPr>
          <p:nvPr/>
        </p:nvGrpSpPr>
        <p:grpSpPr bwMode="auto">
          <a:xfrm rot="-9034105">
            <a:off x="2667000" y="1981200"/>
            <a:ext cx="306388" cy="531813"/>
            <a:chOff x="1824" y="1104"/>
            <a:chExt cx="193" cy="480"/>
          </a:xfrm>
        </p:grpSpPr>
        <p:grpSp>
          <p:nvGrpSpPr>
            <p:cNvPr id="31769" name="Group 90"/>
            <p:cNvGrpSpPr>
              <a:grpSpLocks/>
            </p:cNvGrpSpPr>
            <p:nvPr/>
          </p:nvGrpSpPr>
          <p:grpSpPr bwMode="auto">
            <a:xfrm rot="3111">
              <a:off x="1824" y="1104"/>
              <a:ext cx="192" cy="480"/>
              <a:chOff x="1440" y="1104"/>
              <a:chExt cx="192" cy="480"/>
            </a:xfrm>
          </p:grpSpPr>
          <p:sp>
            <p:nvSpPr>
              <p:cNvPr id="31771" name="Freeform 91"/>
              <p:cNvSpPr>
                <a:spLocks/>
              </p:cNvSpPr>
              <p:nvPr/>
            </p:nvSpPr>
            <p:spPr bwMode="auto">
              <a:xfrm>
                <a:off x="1440" y="1104"/>
                <a:ext cx="192" cy="144"/>
              </a:xfrm>
              <a:custGeom>
                <a:avLst/>
                <a:gdLst>
                  <a:gd name="T0" fmla="*/ 0 w 192"/>
                  <a:gd name="T1" fmla="*/ 96 h 144"/>
                  <a:gd name="T2" fmla="*/ 96 w 192"/>
                  <a:gd name="T3" fmla="*/ 0 h 144"/>
                  <a:gd name="T4" fmla="*/ 192 w 192"/>
                  <a:gd name="T5" fmla="*/ 96 h 144"/>
                  <a:gd name="T6" fmla="*/ 96 w 192"/>
                  <a:gd name="T7" fmla="*/ 144 h 144"/>
                  <a:gd name="T8" fmla="*/ 0 w 192"/>
                  <a:gd name="T9" fmla="*/ 96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96"/>
                    </a:moveTo>
                    <a:lnTo>
                      <a:pt x="96" y="0"/>
                    </a:lnTo>
                    <a:lnTo>
                      <a:pt x="192" y="96"/>
                    </a:lnTo>
                    <a:lnTo>
                      <a:pt x="96" y="144"/>
                    </a:lnTo>
                    <a:lnTo>
                      <a:pt x="0" y="96"/>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72" name="Freeform 92"/>
              <p:cNvSpPr>
                <a:spLocks/>
              </p:cNvSpPr>
              <p:nvPr/>
            </p:nvSpPr>
            <p:spPr bwMode="auto">
              <a:xfrm>
                <a:off x="1440" y="1440"/>
                <a:ext cx="192" cy="144"/>
              </a:xfrm>
              <a:custGeom>
                <a:avLst/>
                <a:gdLst>
                  <a:gd name="T0" fmla="*/ 0 w 192"/>
                  <a:gd name="T1" fmla="*/ 48 h 144"/>
                  <a:gd name="T2" fmla="*/ 96 w 192"/>
                  <a:gd name="T3" fmla="*/ 144 h 144"/>
                  <a:gd name="T4" fmla="*/ 192 w 192"/>
                  <a:gd name="T5" fmla="*/ 48 h 144"/>
                  <a:gd name="T6" fmla="*/ 96 w 192"/>
                  <a:gd name="T7" fmla="*/ 0 h 144"/>
                  <a:gd name="T8" fmla="*/ 0 w 192"/>
                  <a:gd name="T9" fmla="*/ 48 h 144"/>
                  <a:gd name="T10" fmla="*/ 0 60000 65536"/>
                  <a:gd name="T11" fmla="*/ 0 60000 65536"/>
                  <a:gd name="T12" fmla="*/ 0 60000 65536"/>
                  <a:gd name="T13" fmla="*/ 0 60000 65536"/>
                  <a:gd name="T14" fmla="*/ 0 60000 65536"/>
                  <a:gd name="T15" fmla="*/ 0 w 192"/>
                  <a:gd name="T16" fmla="*/ 0 h 144"/>
                  <a:gd name="T17" fmla="*/ 192 w 192"/>
                  <a:gd name="T18" fmla="*/ 144 h 144"/>
                </a:gdLst>
                <a:ahLst/>
                <a:cxnLst>
                  <a:cxn ang="T10">
                    <a:pos x="T0" y="T1"/>
                  </a:cxn>
                  <a:cxn ang="T11">
                    <a:pos x="T2" y="T3"/>
                  </a:cxn>
                  <a:cxn ang="T12">
                    <a:pos x="T4" y="T5"/>
                  </a:cxn>
                  <a:cxn ang="T13">
                    <a:pos x="T6" y="T7"/>
                  </a:cxn>
                  <a:cxn ang="T14">
                    <a:pos x="T8" y="T9"/>
                  </a:cxn>
                </a:cxnLst>
                <a:rect l="T15" t="T16" r="T17" b="T18"/>
                <a:pathLst>
                  <a:path w="192" h="144">
                    <a:moveTo>
                      <a:pt x="0" y="48"/>
                    </a:moveTo>
                    <a:lnTo>
                      <a:pt x="96" y="144"/>
                    </a:lnTo>
                    <a:lnTo>
                      <a:pt x="192" y="48"/>
                    </a:lnTo>
                    <a:lnTo>
                      <a:pt x="96" y="0"/>
                    </a:lnTo>
                    <a:lnTo>
                      <a:pt x="0" y="48"/>
                    </a:lnTo>
                    <a:close/>
                  </a:path>
                </a:pathLst>
              </a:custGeom>
              <a:gradFill rotWithShape="0">
                <a:gsLst>
                  <a:gs pos="0">
                    <a:srgbClr val="D6EBFF"/>
                  </a:gs>
                  <a:gs pos="50000">
                    <a:srgbClr val="99CCFF"/>
                  </a:gs>
                  <a:gs pos="100000">
                    <a:srgbClr val="D6EBFF"/>
                  </a:gs>
                </a:gsLst>
                <a:lin ang="5400000" scaled="1"/>
              </a:gradFill>
              <a:ln w="15875" cap="flat" cmpd="sng">
                <a:solidFill>
                  <a:srgbClr val="99CCFF"/>
                </a:solidFill>
                <a:prstDash val="solid"/>
                <a:round/>
                <a:headEnd type="none" w="med" len="med"/>
                <a:tailEnd type="none" w="med" len="lg"/>
              </a:ln>
            </p:spPr>
            <p:txBody>
              <a:bodyPr/>
              <a:lstStyle/>
              <a:p>
                <a:endParaRPr lang="it-IT"/>
              </a:p>
            </p:txBody>
          </p:sp>
          <p:sp>
            <p:nvSpPr>
              <p:cNvPr id="31773" name="Freeform 93"/>
              <p:cNvSpPr>
                <a:spLocks/>
              </p:cNvSpPr>
              <p:nvPr/>
            </p:nvSpPr>
            <p:spPr bwMode="auto">
              <a:xfrm>
                <a:off x="1440" y="1200"/>
                <a:ext cx="96" cy="288"/>
              </a:xfrm>
              <a:custGeom>
                <a:avLst/>
                <a:gdLst>
                  <a:gd name="T0" fmla="*/ 96 w 96"/>
                  <a:gd name="T1" fmla="*/ 48 h 288"/>
                  <a:gd name="T2" fmla="*/ 96 w 96"/>
                  <a:gd name="T3" fmla="*/ 240 h 288"/>
                  <a:gd name="T4" fmla="*/ 0 w 96"/>
                  <a:gd name="T5" fmla="*/ 288 h 288"/>
                  <a:gd name="T6" fmla="*/ 0 w 96"/>
                  <a:gd name="T7" fmla="*/ 0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48"/>
                    </a:moveTo>
                    <a:lnTo>
                      <a:pt x="96" y="240"/>
                    </a:lnTo>
                    <a:lnTo>
                      <a:pt x="0" y="288"/>
                    </a:lnTo>
                    <a:lnTo>
                      <a:pt x="0" y="0"/>
                    </a:lnTo>
                  </a:path>
                </a:pathLst>
              </a:custGeom>
              <a:gradFill rotWithShape="0">
                <a:gsLst>
                  <a:gs pos="0">
                    <a:srgbClr val="F4F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74" name="Freeform 94"/>
              <p:cNvSpPr>
                <a:spLocks/>
              </p:cNvSpPr>
              <p:nvPr/>
            </p:nvSpPr>
            <p:spPr bwMode="auto">
              <a:xfrm>
                <a:off x="1536" y="1200"/>
                <a:ext cx="96" cy="288"/>
              </a:xfrm>
              <a:custGeom>
                <a:avLst/>
                <a:gdLst>
                  <a:gd name="T0" fmla="*/ 96 w 96"/>
                  <a:gd name="T1" fmla="*/ 0 h 288"/>
                  <a:gd name="T2" fmla="*/ 0 w 96"/>
                  <a:gd name="T3" fmla="*/ 48 h 288"/>
                  <a:gd name="T4" fmla="*/ 0 w 96"/>
                  <a:gd name="T5" fmla="*/ 240 h 288"/>
                  <a:gd name="T6" fmla="*/ 96 w 96"/>
                  <a:gd name="T7" fmla="*/ 288 h 288"/>
                  <a:gd name="T8" fmla="*/ 0 60000 65536"/>
                  <a:gd name="T9" fmla="*/ 0 60000 65536"/>
                  <a:gd name="T10" fmla="*/ 0 60000 65536"/>
                  <a:gd name="T11" fmla="*/ 0 60000 65536"/>
                  <a:gd name="T12" fmla="*/ 0 w 96"/>
                  <a:gd name="T13" fmla="*/ 0 h 288"/>
                  <a:gd name="T14" fmla="*/ 96 w 96"/>
                  <a:gd name="T15" fmla="*/ 288 h 288"/>
                </a:gdLst>
                <a:ahLst/>
                <a:cxnLst>
                  <a:cxn ang="T8">
                    <a:pos x="T0" y="T1"/>
                  </a:cxn>
                  <a:cxn ang="T9">
                    <a:pos x="T2" y="T3"/>
                  </a:cxn>
                  <a:cxn ang="T10">
                    <a:pos x="T4" y="T5"/>
                  </a:cxn>
                  <a:cxn ang="T11">
                    <a:pos x="T6" y="T7"/>
                  </a:cxn>
                </a:cxnLst>
                <a:rect l="T12" t="T13" r="T14" b="T15"/>
                <a:pathLst>
                  <a:path w="96" h="288">
                    <a:moveTo>
                      <a:pt x="96" y="0"/>
                    </a:moveTo>
                    <a:lnTo>
                      <a:pt x="0" y="48"/>
                    </a:lnTo>
                    <a:lnTo>
                      <a:pt x="0" y="240"/>
                    </a:lnTo>
                    <a:lnTo>
                      <a:pt x="96" y="288"/>
                    </a:lnTo>
                  </a:path>
                </a:pathLst>
              </a:custGeom>
              <a:gradFill rotWithShape="0">
                <a:gsLst>
                  <a:gs pos="0">
                    <a:srgbClr val="F7FB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75" name="Freeform 95"/>
              <p:cNvSpPr>
                <a:spLocks/>
              </p:cNvSpPr>
              <p:nvPr/>
            </p:nvSpPr>
            <p:spPr bwMode="auto">
              <a:xfrm>
                <a:off x="1440" y="1440"/>
                <a:ext cx="96" cy="144"/>
              </a:xfrm>
              <a:custGeom>
                <a:avLst/>
                <a:gdLst>
                  <a:gd name="T0" fmla="*/ 96 w 96"/>
                  <a:gd name="T1" fmla="*/ 0 h 144"/>
                  <a:gd name="T2" fmla="*/ 96 w 96"/>
                  <a:gd name="T3" fmla="*/ 144 h 144"/>
                  <a:gd name="T4" fmla="*/ 0 w 96"/>
                  <a:gd name="T5" fmla="*/ 48 h 144"/>
                  <a:gd name="T6" fmla="*/ 96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96" y="0"/>
                    </a:moveTo>
                    <a:lnTo>
                      <a:pt x="96" y="144"/>
                    </a:lnTo>
                    <a:lnTo>
                      <a:pt x="0" y="48"/>
                    </a:lnTo>
                    <a:lnTo>
                      <a:pt x="96" y="0"/>
                    </a:lnTo>
                    <a:close/>
                  </a:path>
                </a:pathLst>
              </a:custGeom>
              <a:gradFill rotWithShape="0">
                <a:gsLst>
                  <a:gs pos="0">
                    <a:srgbClr val="B5DAFF"/>
                  </a:gs>
                  <a:gs pos="100000">
                    <a:srgbClr val="99CCFF"/>
                  </a:gs>
                </a:gsLst>
                <a:lin ang="0" scaled="1"/>
              </a:gradFill>
              <a:ln w="9525" cap="flat" cmpd="sng">
                <a:solidFill>
                  <a:srgbClr val="99CCFF"/>
                </a:solidFill>
                <a:prstDash val="solid"/>
                <a:round/>
                <a:headEnd type="none" w="med" len="med"/>
                <a:tailEnd type="none" w="med" len="lg"/>
              </a:ln>
            </p:spPr>
            <p:txBody>
              <a:bodyPr/>
              <a:lstStyle/>
              <a:p>
                <a:endParaRPr lang="it-IT"/>
              </a:p>
            </p:txBody>
          </p:sp>
          <p:sp>
            <p:nvSpPr>
              <p:cNvPr id="31776" name="Freeform 96"/>
              <p:cNvSpPr>
                <a:spLocks/>
              </p:cNvSpPr>
              <p:nvPr/>
            </p:nvSpPr>
            <p:spPr bwMode="auto">
              <a:xfrm>
                <a:off x="1536" y="1104"/>
                <a:ext cx="96" cy="144"/>
              </a:xfrm>
              <a:custGeom>
                <a:avLst/>
                <a:gdLst>
                  <a:gd name="T0" fmla="*/ 0 w 96"/>
                  <a:gd name="T1" fmla="*/ 0 h 144"/>
                  <a:gd name="T2" fmla="*/ 0 w 96"/>
                  <a:gd name="T3" fmla="*/ 144 h 144"/>
                  <a:gd name="T4" fmla="*/ 96 w 96"/>
                  <a:gd name="T5" fmla="*/ 96 h 144"/>
                  <a:gd name="T6" fmla="*/ 0 w 96"/>
                  <a:gd name="T7" fmla="*/ 0 h 144"/>
                  <a:gd name="T8" fmla="*/ 0 60000 65536"/>
                  <a:gd name="T9" fmla="*/ 0 60000 65536"/>
                  <a:gd name="T10" fmla="*/ 0 60000 65536"/>
                  <a:gd name="T11" fmla="*/ 0 60000 65536"/>
                  <a:gd name="T12" fmla="*/ 0 w 96"/>
                  <a:gd name="T13" fmla="*/ 0 h 144"/>
                  <a:gd name="T14" fmla="*/ 96 w 96"/>
                  <a:gd name="T15" fmla="*/ 144 h 144"/>
                </a:gdLst>
                <a:ahLst/>
                <a:cxnLst>
                  <a:cxn ang="T8">
                    <a:pos x="T0" y="T1"/>
                  </a:cxn>
                  <a:cxn ang="T9">
                    <a:pos x="T2" y="T3"/>
                  </a:cxn>
                  <a:cxn ang="T10">
                    <a:pos x="T4" y="T5"/>
                  </a:cxn>
                  <a:cxn ang="T11">
                    <a:pos x="T6" y="T7"/>
                  </a:cxn>
                </a:cxnLst>
                <a:rect l="T12" t="T13" r="T14" b="T15"/>
                <a:pathLst>
                  <a:path w="96" h="144">
                    <a:moveTo>
                      <a:pt x="0" y="0"/>
                    </a:moveTo>
                    <a:lnTo>
                      <a:pt x="0" y="144"/>
                    </a:lnTo>
                    <a:lnTo>
                      <a:pt x="96" y="96"/>
                    </a:lnTo>
                    <a:lnTo>
                      <a:pt x="0" y="0"/>
                    </a:lnTo>
                    <a:close/>
                  </a:path>
                </a:pathLst>
              </a:custGeom>
              <a:gradFill rotWithShape="0">
                <a:gsLst>
                  <a:gs pos="0">
                    <a:srgbClr val="99CCFF"/>
                  </a:gs>
                  <a:gs pos="100000">
                    <a:srgbClr val="D6EBFF"/>
                  </a:gs>
                </a:gsLst>
                <a:lin ang="0" scaled="1"/>
              </a:gradFill>
              <a:ln w="9525" cap="flat" cmpd="sng">
                <a:solidFill>
                  <a:srgbClr val="99CCFF"/>
                </a:solidFill>
                <a:prstDash val="solid"/>
                <a:round/>
                <a:headEnd type="none" w="med" len="med"/>
                <a:tailEnd type="none" w="med" len="lg"/>
              </a:ln>
            </p:spPr>
            <p:txBody>
              <a:bodyPr/>
              <a:lstStyle/>
              <a:p>
                <a:endParaRPr lang="it-IT"/>
              </a:p>
            </p:txBody>
          </p:sp>
        </p:grpSp>
        <p:sp>
          <p:nvSpPr>
            <p:cNvPr id="31770" name="Line 97"/>
            <p:cNvSpPr>
              <a:spLocks noChangeShapeType="1"/>
            </p:cNvSpPr>
            <p:nvPr/>
          </p:nvSpPr>
          <p:spPr bwMode="auto">
            <a:xfrm>
              <a:off x="2016" y="1200"/>
              <a:ext cx="1" cy="288"/>
            </a:xfrm>
            <a:prstGeom prst="line">
              <a:avLst/>
            </a:prstGeom>
            <a:noFill/>
            <a:ln w="9525">
              <a:solidFill>
                <a:srgbClr val="99CCFF"/>
              </a:solidFill>
              <a:round/>
              <a:headEnd/>
              <a:tailEnd type="none" w="med" len="lg"/>
            </a:ln>
            <a:extLst>
              <a:ext uri="{909E8E84-426E-40DD-AFC4-6F175D3DCCD1}">
                <a14:hiddenFill xmlns:a14="http://schemas.microsoft.com/office/drawing/2010/main">
                  <a:noFill/>
                </a14:hiddenFill>
              </a:ext>
            </a:extLst>
          </p:spPr>
          <p:txBody>
            <a:bodyPr/>
            <a:lstStyle/>
            <a:p>
              <a:endParaRPr lang="it-IT"/>
            </a:p>
          </p:txBody>
        </p:sp>
      </p:grpSp>
      <p:sp>
        <p:nvSpPr>
          <p:cNvPr id="2" name="Oval 1"/>
          <p:cNvSpPr>
            <a:spLocks noChangeArrowheads="1"/>
          </p:cNvSpPr>
          <p:nvPr/>
        </p:nvSpPr>
        <p:spPr bwMode="auto">
          <a:xfrm>
            <a:off x="2528888" y="2270125"/>
            <a:ext cx="2971800" cy="2419350"/>
          </a:xfrm>
          <a:prstGeom prst="ellipse">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MY" altLang="en-US"/>
          </a:p>
        </p:txBody>
      </p:sp>
      <p:sp>
        <p:nvSpPr>
          <p:cNvPr id="100" name="Oval 99"/>
          <p:cNvSpPr>
            <a:spLocks noChangeArrowheads="1"/>
          </p:cNvSpPr>
          <p:nvPr/>
        </p:nvSpPr>
        <p:spPr bwMode="auto">
          <a:xfrm>
            <a:off x="5715000" y="2271713"/>
            <a:ext cx="2971800" cy="2419350"/>
          </a:xfrm>
          <a:prstGeom prst="ellipse">
            <a:avLst/>
          </a:prstGeom>
          <a:noFill/>
          <a:ln w="349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MY" altLang="en-US"/>
          </a:p>
        </p:txBody>
      </p:sp>
      <p:sp>
        <p:nvSpPr>
          <p:cNvPr id="102" name="Text Box 3"/>
          <p:cNvSpPr txBox="1">
            <a:spLocks noChangeArrowheads="1"/>
          </p:cNvSpPr>
          <p:nvPr/>
        </p:nvSpPr>
        <p:spPr bwMode="auto">
          <a:xfrm>
            <a:off x="250825" y="2063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Macropores</a:t>
            </a:r>
            <a:r>
              <a:rPr lang="it-IT" sz="3600" b="1" i="1" dirty="0" smtClean="0">
                <a:solidFill>
                  <a:srgbClr val="FF6600"/>
                </a:solidFill>
                <a:effectLst>
                  <a:outerShdw blurRad="38100" dist="38100" dir="2700000" algn="tl">
                    <a:srgbClr val="000000"/>
                  </a:outerShdw>
                </a:effectLst>
              </a:rPr>
              <a:t> </a:t>
            </a:r>
            <a:r>
              <a:rPr lang="it-IT" sz="3600" b="1" i="1" dirty="0" err="1" smtClean="0">
                <a:solidFill>
                  <a:srgbClr val="FF6600"/>
                </a:solidFill>
                <a:effectLst>
                  <a:outerShdw blurRad="38100" dist="38100" dir="2700000" algn="tl">
                    <a:srgbClr val="000000"/>
                  </a:outerShdw>
                </a:effectLst>
              </a:rPr>
              <a:t>technology</a:t>
            </a:r>
            <a:endParaRPr lang="it-IT" sz="3600" b="1" i="1" dirty="0">
              <a:solidFill>
                <a:srgbClr val="FF6600"/>
              </a:solidFill>
              <a:effectLst>
                <a:outerShdw blurRad="38100" dist="38100" dir="2700000" algn="tl">
                  <a:srgbClr val="000000"/>
                </a:outerShdw>
              </a:effectLst>
            </a:endParaRPr>
          </a:p>
        </p:txBody>
      </p:sp>
      <p:sp>
        <p:nvSpPr>
          <p:cNvPr id="10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What</a:t>
            </a:r>
            <a:r>
              <a:rPr lang="it-IT" sz="1800" b="1" i="1" dirty="0" smtClean="0"/>
              <a:t> can MACROPORE do?</a:t>
            </a:r>
            <a:endParaRPr lang="it-IT" sz="1800" b="1" i="1" dirty="0"/>
          </a:p>
        </p:txBody>
      </p:sp>
      <p:sp>
        <p:nvSpPr>
          <p:cNvPr id="104" name="Text Box 3"/>
          <p:cNvSpPr txBox="1">
            <a:spLocks noChangeArrowheads="1"/>
          </p:cNvSpPr>
          <p:nvPr/>
        </p:nvSpPr>
        <p:spPr bwMode="auto">
          <a:xfrm>
            <a:off x="435931" y="5085230"/>
            <a:ext cx="4136069" cy="400110"/>
          </a:xfrm>
          <a:prstGeom prst="rect">
            <a:avLst/>
          </a:prstGeom>
          <a:noFill/>
          <a:ln>
            <a:noFill/>
          </a:ln>
        </p:spPr>
        <p:txBody>
          <a:bodyPr wrap="none">
            <a:spAutoFit/>
          </a:bodyPr>
          <a:lstStyle>
            <a:defPPr>
              <a:defRPr lang="it-IT"/>
            </a:defPPr>
            <a:lvl1pPr>
              <a:defRPr sz="2000" b="1">
                <a:latin typeface="Verdana" pitchFamily="34" charset="0"/>
                <a:cs typeface="Arial" pitchFamily="34" charset="0"/>
              </a:defRPr>
            </a:lvl1pPr>
            <a:lvl2pPr>
              <a:defRPr sz="2800">
                <a:latin typeface="Arial" pitchFamily="34" charset="0"/>
              </a:defRPr>
            </a:lvl2pPr>
            <a:lvl3pPr>
              <a:defRPr>
                <a:latin typeface="Arial" pitchFamily="34" charset="0"/>
              </a:defRPr>
            </a:lvl3pPr>
            <a:lvl4pPr>
              <a:defRPr sz="2000">
                <a:latin typeface="Arial" pitchFamily="34" charset="0"/>
              </a:defRPr>
            </a:lvl4pPr>
            <a:lvl5pPr>
              <a:defRPr sz="2000">
                <a:latin typeface="Arial" pitchFamily="34" charset="0"/>
              </a:defRPr>
            </a:lvl5pPr>
            <a:lvl6pPr eaLnBrk="0" hangingPunct="0">
              <a:defRPr sz="2000">
                <a:latin typeface="Arial" pitchFamily="34" charset="0"/>
              </a:defRPr>
            </a:lvl6pPr>
            <a:lvl7pPr eaLnBrk="0" hangingPunct="0">
              <a:defRPr sz="2000">
                <a:latin typeface="Arial" pitchFamily="34" charset="0"/>
              </a:defRPr>
            </a:lvl7pPr>
            <a:lvl8pPr eaLnBrk="0" hangingPunct="0">
              <a:defRPr sz="2000">
                <a:latin typeface="Arial" pitchFamily="34" charset="0"/>
              </a:defRPr>
            </a:lvl8pPr>
            <a:lvl9pPr eaLnBrk="0" hangingPunct="0">
              <a:defRPr sz="2000">
                <a:latin typeface="Arial" pitchFamily="34" charset="0"/>
              </a:defRPr>
            </a:lvl9pPr>
          </a:lstStyle>
          <a:p>
            <a:r>
              <a:rPr lang="it-IT" dirty="0"/>
              <a:t>The </a:t>
            </a:r>
            <a:r>
              <a:rPr lang="it-IT" dirty="0" err="1"/>
              <a:t>salt</a:t>
            </a:r>
            <a:r>
              <a:rPr lang="it-IT" dirty="0"/>
              <a:t> can </a:t>
            </a:r>
            <a:r>
              <a:rPr lang="it-IT" dirty="0" err="1"/>
              <a:t>crystallize</a:t>
            </a:r>
            <a:r>
              <a:rPr lang="it-IT" dirty="0"/>
              <a:t> in </a:t>
            </a:r>
            <a:r>
              <a:rPr lang="it-IT" dirty="0" err="1"/>
              <a:t>it</a:t>
            </a:r>
            <a:endParaRPr lang="it-IT" dirty="0"/>
          </a:p>
        </p:txBody>
      </p:sp>
      <p:sp>
        <p:nvSpPr>
          <p:cNvPr id="3" name="Freccia a destra 2"/>
          <p:cNvSpPr/>
          <p:nvPr/>
        </p:nvSpPr>
        <p:spPr bwMode="auto">
          <a:xfrm rot="18855289">
            <a:off x="2754824" y="4328740"/>
            <a:ext cx="1092996" cy="428338"/>
          </a:xfrm>
          <a:prstGeom prst="rightArrow">
            <a:avLst/>
          </a:prstGeom>
          <a:solidFill>
            <a:schemeClr val="bg1"/>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MS PGothic" pitchFamily="34" charset="-128"/>
            </a:endParaRPr>
          </a:p>
        </p:txBody>
      </p:sp>
      <p:sp>
        <p:nvSpPr>
          <p:cNvPr id="106" name="Freccia a destra 105"/>
          <p:cNvSpPr/>
          <p:nvPr/>
        </p:nvSpPr>
        <p:spPr bwMode="auto">
          <a:xfrm rot="13879670">
            <a:off x="5578486" y="4696627"/>
            <a:ext cx="1092996" cy="428338"/>
          </a:xfrm>
          <a:prstGeom prst="rightArrow">
            <a:avLst/>
          </a:prstGeom>
          <a:solidFill>
            <a:schemeClr val="bg1"/>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smtClean="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406687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77"/>
                                        </p:tgtEl>
                                        <p:attrNameLst>
                                          <p:attrName>style.visibility</p:attrName>
                                        </p:attrNameLst>
                                      </p:cBhvr>
                                      <p:to>
                                        <p:strVal val="visible"/>
                                      </p:to>
                                    </p:set>
                                    <p:animEffect transition="in" filter="fade">
                                      <p:cBhvr>
                                        <p:cTn id="7" dur="500"/>
                                        <p:tgtEl>
                                          <p:spTgt spid="317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778"/>
                                        </p:tgtEl>
                                        <p:attrNameLst>
                                          <p:attrName>style.visibility</p:attrName>
                                        </p:attrNameLst>
                                      </p:cBhvr>
                                      <p:to>
                                        <p:strVal val="visible"/>
                                      </p:to>
                                    </p:set>
                                    <p:animEffect transition="in" filter="fade">
                                      <p:cBhvr>
                                        <p:cTn id="10" dur="500"/>
                                        <p:tgtEl>
                                          <p:spTgt spid="31778"/>
                                        </p:tgtEl>
                                      </p:cBhvr>
                                    </p:animEffect>
                                  </p:childTnLst>
                                </p:cTn>
                              </p:par>
                              <p:par>
                                <p:cTn id="11" presetID="10" presetClass="entr" presetSubtype="0" fill="hold" nodeType="withEffect">
                                  <p:stCondLst>
                                    <p:cond delay="0"/>
                                  </p:stCondLst>
                                  <p:childTnLst>
                                    <p:set>
                                      <p:cBhvr>
                                        <p:cTn id="12" dur="1" fill="hold">
                                          <p:stCondLst>
                                            <p:cond delay="0"/>
                                          </p:stCondLst>
                                        </p:cTn>
                                        <p:tgtEl>
                                          <p:spTgt spid="31765"/>
                                        </p:tgtEl>
                                        <p:attrNameLst>
                                          <p:attrName>style.visibility</p:attrName>
                                        </p:attrNameLst>
                                      </p:cBhvr>
                                      <p:to>
                                        <p:strVal val="visible"/>
                                      </p:to>
                                    </p:set>
                                    <p:animEffect transition="in" filter="fade">
                                      <p:cBhvr>
                                        <p:cTn id="13" dur="500"/>
                                        <p:tgtEl>
                                          <p:spTgt spid="317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752"/>
                                        </p:tgtEl>
                                        <p:attrNameLst>
                                          <p:attrName>style.visibility</p:attrName>
                                        </p:attrNameLst>
                                      </p:cBhvr>
                                      <p:to>
                                        <p:strVal val="visible"/>
                                      </p:to>
                                    </p:set>
                                    <p:animEffect transition="in" filter="fade">
                                      <p:cBhvr>
                                        <p:cTn id="16" dur="500"/>
                                        <p:tgtEl>
                                          <p:spTgt spid="31752"/>
                                        </p:tgtEl>
                                      </p:cBhvr>
                                    </p:animEffect>
                                  </p:childTnLst>
                                </p:cTn>
                              </p:par>
                              <p:par>
                                <p:cTn id="17" presetID="10" presetClass="entr" presetSubtype="0" fill="hold" nodeType="withEffect">
                                  <p:stCondLst>
                                    <p:cond delay="0"/>
                                  </p:stCondLst>
                                  <p:childTnLst>
                                    <p:set>
                                      <p:cBhvr>
                                        <p:cTn id="18" dur="1" fill="hold">
                                          <p:stCondLst>
                                            <p:cond delay="0"/>
                                          </p:stCondLst>
                                        </p:cTn>
                                        <p:tgtEl>
                                          <p:spTgt spid="31753"/>
                                        </p:tgtEl>
                                        <p:attrNameLst>
                                          <p:attrName>style.visibility</p:attrName>
                                        </p:attrNameLst>
                                      </p:cBhvr>
                                      <p:to>
                                        <p:strVal val="visible"/>
                                      </p:to>
                                    </p:set>
                                    <p:animEffect transition="in" filter="fade">
                                      <p:cBhvr>
                                        <p:cTn id="19" dur="500"/>
                                        <p:tgtEl>
                                          <p:spTgt spid="317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750"/>
                                        </p:tgtEl>
                                        <p:attrNameLst>
                                          <p:attrName>style.visibility</p:attrName>
                                        </p:attrNameLst>
                                      </p:cBhvr>
                                      <p:to>
                                        <p:strVal val="visible"/>
                                      </p:to>
                                    </p:set>
                                    <p:animEffect transition="in" filter="fade">
                                      <p:cBhvr>
                                        <p:cTn id="22" dur="500"/>
                                        <p:tgtEl>
                                          <p:spTgt spid="31750"/>
                                        </p:tgtEl>
                                      </p:cBhvr>
                                    </p:animEffect>
                                  </p:childTnLst>
                                </p:cTn>
                              </p:par>
                              <p:par>
                                <p:cTn id="23" presetID="10" presetClass="entr" presetSubtype="0" fill="hold" nodeType="withEffect">
                                  <p:stCondLst>
                                    <p:cond delay="0"/>
                                  </p:stCondLst>
                                  <p:childTnLst>
                                    <p:set>
                                      <p:cBhvr>
                                        <p:cTn id="24" dur="1" fill="hold">
                                          <p:stCondLst>
                                            <p:cond delay="0"/>
                                          </p:stCondLst>
                                        </p:cTn>
                                        <p:tgtEl>
                                          <p:spTgt spid="31751"/>
                                        </p:tgtEl>
                                        <p:attrNameLst>
                                          <p:attrName>style.visibility</p:attrName>
                                        </p:attrNameLst>
                                      </p:cBhvr>
                                      <p:to>
                                        <p:strVal val="visible"/>
                                      </p:to>
                                    </p:set>
                                    <p:animEffect transition="in" filter="fade">
                                      <p:cBhvr>
                                        <p:cTn id="25" dur="500"/>
                                        <p:tgtEl>
                                          <p:spTgt spid="31751"/>
                                        </p:tgtEl>
                                      </p:cBhvr>
                                    </p:animEffect>
                                  </p:childTnLst>
                                </p:cTn>
                              </p:par>
                              <p:par>
                                <p:cTn id="26" presetID="10" presetClass="entr" presetSubtype="0" fill="hold" nodeType="withEffect">
                                  <p:stCondLst>
                                    <p:cond delay="0"/>
                                  </p:stCondLst>
                                  <p:childTnLst>
                                    <p:set>
                                      <p:cBhvr>
                                        <p:cTn id="27" dur="1" fill="hold">
                                          <p:stCondLst>
                                            <p:cond delay="0"/>
                                          </p:stCondLst>
                                        </p:cTn>
                                        <p:tgtEl>
                                          <p:spTgt spid="31748"/>
                                        </p:tgtEl>
                                        <p:attrNameLst>
                                          <p:attrName>style.visibility</p:attrName>
                                        </p:attrNameLst>
                                      </p:cBhvr>
                                      <p:to>
                                        <p:strVal val="visible"/>
                                      </p:to>
                                    </p:set>
                                    <p:animEffect transition="in" filter="fade">
                                      <p:cBhvr>
                                        <p:cTn id="28" dur="500"/>
                                        <p:tgtEl>
                                          <p:spTgt spid="31748"/>
                                        </p:tgtEl>
                                      </p:cBhvr>
                                    </p:animEffect>
                                  </p:childTnLst>
                                </p:cTn>
                              </p:par>
                              <p:par>
                                <p:cTn id="29" presetID="10" presetClass="entr" presetSubtype="0" fill="hold" nodeType="withEffect">
                                  <p:stCondLst>
                                    <p:cond delay="0"/>
                                  </p:stCondLst>
                                  <p:childTnLst>
                                    <p:set>
                                      <p:cBhvr>
                                        <p:cTn id="30" dur="1" fill="hold">
                                          <p:stCondLst>
                                            <p:cond delay="0"/>
                                          </p:stCondLst>
                                        </p:cTn>
                                        <p:tgtEl>
                                          <p:spTgt spid="31801"/>
                                        </p:tgtEl>
                                        <p:attrNameLst>
                                          <p:attrName>style.visibility</p:attrName>
                                        </p:attrNameLst>
                                      </p:cBhvr>
                                      <p:to>
                                        <p:strVal val="visible"/>
                                      </p:to>
                                    </p:set>
                                    <p:animEffect transition="in" filter="fade">
                                      <p:cBhvr>
                                        <p:cTn id="31" dur="500"/>
                                        <p:tgtEl>
                                          <p:spTgt spid="31801"/>
                                        </p:tgtEl>
                                      </p:cBhvr>
                                    </p:animEffect>
                                  </p:childTnLst>
                                </p:cTn>
                              </p:par>
                              <p:par>
                                <p:cTn id="32" presetID="10" presetClass="entr" presetSubtype="0" fill="hold" nodeType="withEffect">
                                  <p:stCondLst>
                                    <p:cond delay="0"/>
                                  </p:stCondLst>
                                  <p:childTnLst>
                                    <p:set>
                                      <p:cBhvr>
                                        <p:cTn id="33" dur="1" fill="hold">
                                          <p:stCondLst>
                                            <p:cond delay="0"/>
                                          </p:stCondLst>
                                        </p:cTn>
                                        <p:tgtEl>
                                          <p:spTgt spid="31802"/>
                                        </p:tgtEl>
                                        <p:attrNameLst>
                                          <p:attrName>style.visibility</p:attrName>
                                        </p:attrNameLst>
                                      </p:cBhvr>
                                      <p:to>
                                        <p:strVal val="visible"/>
                                      </p:to>
                                    </p:set>
                                    <p:animEffect transition="in" filter="fade">
                                      <p:cBhvr>
                                        <p:cTn id="34" dur="500"/>
                                        <p:tgtEl>
                                          <p:spTgt spid="31802"/>
                                        </p:tgtEl>
                                      </p:cBhvr>
                                    </p:animEffect>
                                  </p:childTnLst>
                                </p:cTn>
                              </p:par>
                              <p:par>
                                <p:cTn id="35" presetID="10" presetClass="entr" presetSubtype="0" fill="hold" nodeType="withEffect">
                                  <p:stCondLst>
                                    <p:cond delay="0"/>
                                  </p:stCondLst>
                                  <p:childTnLst>
                                    <p:set>
                                      <p:cBhvr>
                                        <p:cTn id="36" dur="1" fill="hold">
                                          <p:stCondLst>
                                            <p:cond delay="0"/>
                                          </p:stCondLst>
                                        </p:cTn>
                                        <p:tgtEl>
                                          <p:spTgt spid="31803"/>
                                        </p:tgtEl>
                                        <p:attrNameLst>
                                          <p:attrName>style.visibility</p:attrName>
                                        </p:attrNameLst>
                                      </p:cBhvr>
                                      <p:to>
                                        <p:strVal val="visible"/>
                                      </p:to>
                                    </p:set>
                                    <p:animEffect transition="in" filter="fade">
                                      <p:cBhvr>
                                        <p:cTn id="37" dur="500"/>
                                        <p:tgtEl>
                                          <p:spTgt spid="31803"/>
                                        </p:tgtEl>
                                      </p:cBhvr>
                                    </p:animEffect>
                                  </p:childTnLst>
                                </p:cTn>
                              </p:par>
                              <p:par>
                                <p:cTn id="38" presetID="10" presetClass="entr" presetSubtype="0" fill="hold" nodeType="withEffect">
                                  <p:stCondLst>
                                    <p:cond delay="0"/>
                                  </p:stCondLst>
                                  <p:childTnLst>
                                    <p:set>
                                      <p:cBhvr>
                                        <p:cTn id="39" dur="1" fill="hold">
                                          <p:stCondLst>
                                            <p:cond delay="0"/>
                                          </p:stCondLst>
                                        </p:cTn>
                                        <p:tgtEl>
                                          <p:spTgt spid="31804"/>
                                        </p:tgtEl>
                                        <p:attrNameLst>
                                          <p:attrName>style.visibility</p:attrName>
                                        </p:attrNameLst>
                                      </p:cBhvr>
                                      <p:to>
                                        <p:strVal val="visible"/>
                                      </p:to>
                                    </p:set>
                                    <p:animEffect transition="in" filter="fade">
                                      <p:cBhvr>
                                        <p:cTn id="40" dur="500"/>
                                        <p:tgtEl>
                                          <p:spTgt spid="3180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756"/>
                                        </p:tgtEl>
                                        <p:attrNameLst>
                                          <p:attrName>style.visibility</p:attrName>
                                        </p:attrNameLst>
                                      </p:cBhvr>
                                      <p:to>
                                        <p:strVal val="visible"/>
                                      </p:to>
                                    </p:set>
                                    <p:animEffect transition="in" filter="fade">
                                      <p:cBhvr>
                                        <p:cTn id="43" dur="500"/>
                                        <p:tgtEl>
                                          <p:spTgt spid="3175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759"/>
                                        </p:tgtEl>
                                        <p:attrNameLst>
                                          <p:attrName>style.visibility</p:attrName>
                                        </p:attrNameLst>
                                      </p:cBhvr>
                                      <p:to>
                                        <p:strVal val="visible"/>
                                      </p:to>
                                    </p:set>
                                    <p:animEffect transition="in" filter="fade">
                                      <p:cBhvr>
                                        <p:cTn id="57" dur="500"/>
                                        <p:tgtEl>
                                          <p:spTgt spid="3175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760"/>
                                        </p:tgtEl>
                                        <p:attrNameLst>
                                          <p:attrName>style.visibility</p:attrName>
                                        </p:attrNameLst>
                                      </p:cBhvr>
                                      <p:to>
                                        <p:strVal val="visible"/>
                                      </p:to>
                                    </p:set>
                                    <p:animEffect transition="in" filter="fade">
                                      <p:cBhvr>
                                        <p:cTn id="60" dur="500"/>
                                        <p:tgtEl>
                                          <p:spTgt spid="3176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wipe(down)">
                                      <p:cBhvr>
                                        <p:cTn id="63" dur="500"/>
                                        <p:tgtEl>
                                          <p:spTgt spid="10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6"/>
                                        </p:tgtEl>
                                        <p:attrNameLst>
                                          <p:attrName>style.visibility</p:attrName>
                                        </p:attrNameLst>
                                      </p:cBhvr>
                                      <p:to>
                                        <p:strVal val="visible"/>
                                      </p:to>
                                    </p:set>
                                    <p:animEffect transition="in" filter="fade">
                                      <p:cBhvr>
                                        <p:cTn id="66" dur="500"/>
                                        <p:tgtEl>
                                          <p:spTgt spid="10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761"/>
                                        </p:tgtEl>
                                        <p:attrNameLst>
                                          <p:attrName>style.visibility</p:attrName>
                                        </p:attrNameLst>
                                      </p:cBhvr>
                                      <p:to>
                                        <p:strVal val="visible"/>
                                      </p:to>
                                    </p:set>
                                    <p:animEffect transition="in" filter="fade">
                                      <p:cBhvr>
                                        <p:cTn id="69" dur="500"/>
                                        <p:tgtEl>
                                          <p:spTgt spid="31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animBg="1"/>
      <p:bldP spid="31752" grpId="0" animBg="1"/>
      <p:bldP spid="31759" grpId="0" animBg="1"/>
      <p:bldP spid="31760" grpId="0"/>
      <p:bldP spid="31761" grpId="0"/>
      <p:bldP spid="31778" grpId="0" animBg="1"/>
      <p:bldP spid="31756" grpId="0"/>
      <p:bldP spid="2" grpId="0" animBg="1"/>
      <p:bldP spid="100" grpId="0" animBg="1"/>
      <p:bldP spid="104" grpId="0" animBg="1"/>
      <p:bldP spid="3" grpId="0" animBg="1"/>
      <p:bldP spid="1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apeantique_02"/>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74755" name="Text Box 3"/>
          <p:cNvSpPr txBox="1">
            <a:spLocks noChangeArrowheads="1"/>
          </p:cNvSpPr>
          <p:nvPr/>
        </p:nvSpPr>
        <p:spPr bwMode="auto">
          <a:xfrm>
            <a:off x="6399213" y="2908300"/>
            <a:ext cx="987425" cy="436563"/>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2200" b="1" dirty="0" smtClean="0"/>
              <a:t>Salt</a:t>
            </a:r>
            <a:endParaRPr lang="it-IT" sz="2200" b="1" dirty="0"/>
          </a:p>
        </p:txBody>
      </p:sp>
      <p:sp>
        <p:nvSpPr>
          <p:cNvPr id="5" name="Text Box 3"/>
          <p:cNvSpPr txBox="1">
            <a:spLocks noChangeArrowheads="1"/>
          </p:cNvSpPr>
          <p:nvPr/>
        </p:nvSpPr>
        <p:spPr bwMode="auto">
          <a:xfrm>
            <a:off x="250825" y="2063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nSpc>
                <a:spcPct val="90000"/>
              </a:lnSpc>
              <a:spcBef>
                <a:spcPct val="50000"/>
              </a:spcBef>
              <a:tabLst>
                <a:tab pos="893763" algn="l"/>
                <a:tab pos="1255713" algn="l"/>
              </a:tabLst>
              <a:defRPr/>
            </a:pPr>
            <a:r>
              <a:rPr lang="it-IT" sz="3600" b="1" i="1" dirty="0" err="1" smtClean="0">
                <a:solidFill>
                  <a:srgbClr val="FF6600"/>
                </a:solidFill>
                <a:effectLst>
                  <a:outerShdw blurRad="38100" dist="38100" dir="2700000" algn="tl">
                    <a:srgbClr val="000000"/>
                  </a:outerShdw>
                </a:effectLst>
              </a:rPr>
              <a:t>Macropores</a:t>
            </a:r>
            <a:r>
              <a:rPr lang="it-IT" sz="3600" b="1" i="1" dirty="0" smtClean="0">
                <a:solidFill>
                  <a:srgbClr val="FF6600"/>
                </a:solidFill>
                <a:effectLst>
                  <a:outerShdw blurRad="38100" dist="38100" dir="2700000" algn="tl">
                    <a:srgbClr val="000000"/>
                  </a:outerShdw>
                </a:effectLst>
              </a:rPr>
              <a:t> </a:t>
            </a:r>
            <a:r>
              <a:rPr lang="it-IT" sz="3600" b="1" i="1" dirty="0" err="1" smtClean="0">
                <a:solidFill>
                  <a:srgbClr val="FF6600"/>
                </a:solidFill>
                <a:effectLst>
                  <a:outerShdw blurRad="38100" dist="38100" dir="2700000" algn="tl">
                    <a:srgbClr val="000000"/>
                  </a:outerShdw>
                </a:effectLst>
              </a:rPr>
              <a:t>technology</a:t>
            </a:r>
            <a:endParaRPr lang="it-IT" sz="3600" b="1" i="1" dirty="0">
              <a:solidFill>
                <a:srgbClr val="FF6600"/>
              </a:solidFill>
              <a:effectLst>
                <a:outerShdw blurRad="38100" dist="38100" dir="2700000" algn="tl">
                  <a:srgbClr val="000000"/>
                </a:outerShdw>
              </a:effectLst>
            </a:endParaRPr>
          </a:p>
        </p:txBody>
      </p:sp>
    </p:spTree>
    <p:extLst>
      <p:ext uri="{BB962C8B-B14F-4D97-AF65-F5344CB8AC3E}">
        <p14:creationId xmlns:p14="http://schemas.microsoft.com/office/powerpoint/2010/main" val="147834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dissolve">
                                      <p:cBhvr>
                                        <p:cTn id="7"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p:txBody>
          <a:bodyPr/>
          <a:lstStyle/>
          <a:p>
            <a:endParaRPr lang="en-MY" altLang="en-US" smtClean="0"/>
          </a:p>
        </p:txBody>
      </p:sp>
      <p:pic>
        <p:nvPicPr>
          <p:cNvPr id="3379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1" y="793645"/>
            <a:ext cx="9153983" cy="6091835"/>
          </a:xfrm>
          <a:prstGeom prst="rect">
            <a:avLst/>
          </a:prstGeom>
          <a:noFill/>
          <a:ln>
            <a:noFill/>
          </a:ln>
          <a:extLst>
            <a:ext uri="{909E8E84-426E-40DD-AFC4-6F175D3DCCD1}">
              <a14:hiddenFill xmlns:a14="http://schemas.microsoft.com/office/drawing/2010/main">
                <a:solidFill>
                  <a:srgbClr val="92856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6" name="Text Box 3"/>
          <p:cNvSpPr txBox="1">
            <a:spLocks noChangeArrowheads="1"/>
          </p:cNvSpPr>
          <p:nvPr/>
        </p:nvSpPr>
        <p:spPr bwMode="auto">
          <a:xfrm>
            <a:off x="250825" y="2841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MAPE-ANTIQUE </a:t>
            </a:r>
            <a:r>
              <a:rPr lang="it-IT" sz="2800" b="1" i="1" dirty="0" smtClean="0">
                <a:solidFill>
                  <a:srgbClr val="FF6600"/>
                </a:solidFill>
                <a:effectLst>
                  <a:outerShdw blurRad="38100" dist="38100" dir="2700000" algn="tl">
                    <a:srgbClr val="000000"/>
                  </a:outerShdw>
                </a:effectLst>
              </a:rPr>
              <a:t>Full </a:t>
            </a:r>
            <a:r>
              <a:rPr lang="it-IT" sz="2800" b="1" i="1" dirty="0" err="1" smtClean="0">
                <a:solidFill>
                  <a:srgbClr val="FF6600"/>
                </a:solidFill>
                <a:effectLst>
                  <a:outerShdw blurRad="38100" dist="38100" dir="2700000" algn="tl">
                    <a:srgbClr val="000000"/>
                  </a:outerShdw>
                </a:effectLst>
              </a:rPr>
              <a:t>system</a:t>
            </a:r>
            <a:r>
              <a:rPr lang="it-IT" sz="2800" b="1" i="1" dirty="0" smtClean="0">
                <a:solidFill>
                  <a:srgbClr val="FF6600"/>
                </a:solidFill>
                <a:effectLst>
                  <a:outerShdw blurRad="38100" dist="38100" dir="2700000" algn="tl">
                    <a:srgbClr val="000000"/>
                  </a:outerShdw>
                </a:effectLst>
              </a:rPr>
              <a:t> </a:t>
            </a:r>
            <a:r>
              <a:rPr lang="it-IT" sz="2800" b="1" i="1" dirty="0" err="1" smtClean="0">
                <a:solidFill>
                  <a:srgbClr val="FF6600"/>
                </a:solidFill>
                <a:effectLst>
                  <a:outerShdw blurRad="38100" dist="38100" dir="2700000" algn="tl">
                    <a:srgbClr val="000000"/>
                  </a:outerShdw>
                </a:effectLst>
              </a:rPr>
              <a:t>solution</a:t>
            </a:r>
            <a:r>
              <a:rPr lang="it-IT" sz="2800" b="1" i="1" dirty="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3319670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villaumid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5" name="Connettore 1 4"/>
          <p:cNvCxnSpPr>
            <a:cxnSpLocks noChangeShapeType="1"/>
          </p:cNvCxnSpPr>
          <p:nvPr/>
        </p:nvCxnSpPr>
        <p:spPr bwMode="auto">
          <a:xfrm flipV="1">
            <a:off x="0" y="4076700"/>
            <a:ext cx="9144000" cy="288925"/>
          </a:xfrm>
          <a:prstGeom prst="line">
            <a:avLst/>
          </a:prstGeom>
          <a:noFill/>
          <a:ln w="25400" algn="ctr">
            <a:solidFill>
              <a:srgbClr val="FF0000"/>
            </a:solidFill>
            <a:round/>
            <a:headEnd/>
            <a:tailEnd/>
          </a:ln>
        </p:spPr>
      </p:cxnSp>
      <p:cxnSp>
        <p:nvCxnSpPr>
          <p:cNvPr id="6" name="Connettore 1 5"/>
          <p:cNvCxnSpPr>
            <a:cxnSpLocks noChangeShapeType="1"/>
          </p:cNvCxnSpPr>
          <p:nvPr/>
        </p:nvCxnSpPr>
        <p:spPr bwMode="auto">
          <a:xfrm flipV="1">
            <a:off x="0" y="2997200"/>
            <a:ext cx="9144000" cy="863600"/>
          </a:xfrm>
          <a:prstGeom prst="line">
            <a:avLst/>
          </a:prstGeom>
          <a:noFill/>
          <a:ln w="25400" algn="ctr">
            <a:solidFill>
              <a:srgbClr val="FF0000"/>
            </a:solidFill>
            <a:round/>
            <a:headEnd/>
            <a:tailEnd/>
          </a:ln>
        </p:spPr>
      </p:cxnSp>
      <p:sp>
        <p:nvSpPr>
          <p:cNvPr id="7" name="Text Box 3"/>
          <p:cNvSpPr txBox="1">
            <a:spLocks noChangeArrowheads="1"/>
          </p:cNvSpPr>
          <p:nvPr/>
        </p:nvSpPr>
        <p:spPr bwMode="auto">
          <a:xfrm>
            <a:off x="250825" y="284163"/>
            <a:ext cx="8642350" cy="1089529"/>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DEHUMIDIFYING RENDER</a:t>
            </a:r>
            <a:br>
              <a:rPr lang="it-IT" sz="3600" b="1" i="1" dirty="0" smtClean="0">
                <a:solidFill>
                  <a:srgbClr val="FF6600"/>
                </a:solidFill>
                <a:effectLst>
                  <a:outerShdw blurRad="38100" dist="38100" dir="2700000" algn="tl">
                    <a:srgbClr val="000000"/>
                  </a:outerShdw>
                </a:effectLst>
              </a:rPr>
            </a:br>
            <a:r>
              <a:rPr lang="it-IT" sz="2800" b="1" i="1" dirty="0" err="1" smtClean="0">
                <a:solidFill>
                  <a:srgbClr val="FF6600"/>
                </a:solidFill>
                <a:effectLst>
                  <a:outerShdw blurRad="38100" dist="38100" dir="2700000" algn="tl">
                    <a:srgbClr val="000000"/>
                  </a:outerShdw>
                </a:effectLst>
              </a:rPr>
              <a:t>Intervention</a:t>
            </a:r>
            <a:r>
              <a:rPr lang="it-IT" sz="2800" b="1" i="1" dirty="0" smtClean="0">
                <a:solidFill>
                  <a:srgbClr val="FF6600"/>
                </a:solidFill>
                <a:effectLst>
                  <a:outerShdw blurRad="38100" dist="38100" dir="2700000" algn="tl">
                    <a:srgbClr val="000000"/>
                  </a:outerShdw>
                </a:effectLst>
              </a:rPr>
              <a:t> procedure</a:t>
            </a:r>
            <a:r>
              <a:rPr lang="it-IT" sz="2800" b="1" i="1" dirty="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2257419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pplicazione di MAPE-ANTIQUE Rinzaffo 01"/>
          <p:cNvPicPr>
            <a:picLocks noChangeAspect="1" noChangeArrowheads="1"/>
          </p:cNvPicPr>
          <p:nvPr/>
        </p:nvPicPr>
        <p:blipFill>
          <a:blip r:embed="rId2" cstate="print"/>
          <a:srcRect/>
          <a:stretch>
            <a:fillRect/>
          </a:stretch>
        </p:blipFill>
        <p:spPr bwMode="auto">
          <a:xfrm>
            <a:off x="0" y="0"/>
            <a:ext cx="9144000" cy="6862763"/>
          </a:xfrm>
          <a:prstGeom prst="rect">
            <a:avLst/>
          </a:prstGeom>
          <a:noFill/>
          <a:ln w="9525">
            <a:noFill/>
            <a:miter lim="800000"/>
            <a:headEnd/>
            <a:tailEnd/>
          </a:ln>
        </p:spPr>
      </p:pic>
      <p:sp>
        <p:nvSpPr>
          <p:cNvPr id="107523" name="Text Box 3"/>
          <p:cNvSpPr txBox="1">
            <a:spLocks noChangeArrowheads="1"/>
          </p:cNvSpPr>
          <p:nvPr/>
        </p:nvSpPr>
        <p:spPr bwMode="auto">
          <a:xfrm>
            <a:off x="1485900" y="6018213"/>
            <a:ext cx="6162675" cy="646331"/>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Removing</a:t>
            </a:r>
            <a:r>
              <a:rPr lang="it-IT" sz="1800" b="1" i="1" dirty="0" smtClean="0"/>
              <a:t> the </a:t>
            </a:r>
            <a:r>
              <a:rPr lang="it-IT" sz="1800" b="1" i="1" dirty="0" err="1" smtClean="0"/>
              <a:t>degraded</a:t>
            </a:r>
            <a:r>
              <a:rPr lang="it-IT" sz="1800" b="1" i="1" dirty="0" smtClean="0"/>
              <a:t> render and </a:t>
            </a:r>
            <a:r>
              <a:rPr lang="it-IT" sz="1800" b="1" i="1" dirty="0" err="1" smtClean="0"/>
              <a:t>washing</a:t>
            </a:r>
            <a:r>
              <a:rPr lang="it-IT" sz="1800" b="1" i="1" dirty="0" smtClean="0"/>
              <a:t> </a:t>
            </a:r>
            <a:r>
              <a:rPr lang="it-IT" sz="1800" b="1" i="1" dirty="0" err="1" smtClean="0"/>
              <a:t>carefully</a:t>
            </a:r>
            <a:r>
              <a:rPr lang="it-IT" sz="1800" b="1" i="1" dirty="0" smtClean="0"/>
              <a:t/>
            </a:r>
            <a:br>
              <a:rPr lang="it-IT" sz="1800" b="1" i="1" dirty="0" smtClean="0"/>
            </a:br>
            <a:r>
              <a:rPr lang="it-IT" sz="1800" b="1" i="1" dirty="0" smtClean="0"/>
              <a:t> the </a:t>
            </a:r>
            <a:r>
              <a:rPr lang="it-IT" sz="1800" b="1" i="1" dirty="0" err="1" smtClean="0"/>
              <a:t>surface</a:t>
            </a:r>
            <a:endParaRPr lang="it-IT" sz="1800" b="1" i="1" dirty="0"/>
          </a:p>
        </p:txBody>
      </p:sp>
    </p:spTree>
    <p:extLst>
      <p:ext uri="{BB962C8B-B14F-4D97-AF65-F5344CB8AC3E}">
        <p14:creationId xmlns:p14="http://schemas.microsoft.com/office/powerpoint/2010/main" val="90342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davide.bandera\Documenti\Linea MAPE-ANTIQUE\Immagini\MAPE-ANTIQUE RIZANFFO\_DM_820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24075" y="0"/>
            <a:ext cx="4608513" cy="6910388"/>
          </a:xfrm>
          <a:prstGeom prst="rect">
            <a:avLst/>
          </a:prstGeom>
          <a:noFill/>
          <a:ln w="9525">
            <a:noFill/>
            <a:miter lim="800000"/>
            <a:headEnd/>
            <a:tailEnd/>
          </a:ln>
        </p:spPr>
      </p:pic>
      <p:sp>
        <p:nvSpPr>
          <p:cNvPr id="4" name="Text Box 3"/>
          <p:cNvSpPr txBox="1">
            <a:spLocks noChangeArrowheads="1"/>
          </p:cNvSpPr>
          <p:nvPr/>
        </p:nvSpPr>
        <p:spPr bwMode="auto">
          <a:xfrm>
            <a:off x="1485900" y="5733320"/>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Application</a:t>
            </a:r>
            <a:r>
              <a:rPr lang="it-IT" sz="1800" b="1" i="1" dirty="0"/>
              <a:t> </a:t>
            </a:r>
            <a:r>
              <a:rPr lang="it-IT" sz="1800" b="1" i="1" dirty="0" smtClean="0"/>
              <a:t>of the scratch </a:t>
            </a:r>
            <a:r>
              <a:rPr lang="it-IT" sz="1800" b="1" i="1" dirty="0" err="1" smtClean="0"/>
              <a:t>coat</a:t>
            </a:r>
            <a:r>
              <a:rPr lang="it-IT" sz="1800" b="1" i="1" dirty="0" smtClean="0"/>
              <a:t> </a:t>
            </a:r>
            <a:r>
              <a:rPr lang="it-IT" sz="1800" b="1" i="1" dirty="0" err="1" smtClean="0"/>
              <a:t>mortar</a:t>
            </a:r>
            <a:r>
              <a:rPr lang="it-IT" sz="1800" b="1" i="1" dirty="0" smtClean="0"/>
              <a:t> </a:t>
            </a:r>
            <a:endParaRPr lang="it-IT" sz="1800" b="1" i="1" dirty="0"/>
          </a:p>
        </p:txBody>
      </p:sp>
    </p:spTree>
    <p:extLst>
      <p:ext uri="{BB962C8B-B14F-4D97-AF65-F5344CB8AC3E}">
        <p14:creationId xmlns:p14="http://schemas.microsoft.com/office/powerpoint/2010/main" val="193435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b="22581"/>
          <a:stretch>
            <a:fillRect/>
          </a:stretch>
        </p:blipFill>
        <p:spPr bwMode="auto">
          <a:xfrm>
            <a:off x="7877175" y="6400800"/>
            <a:ext cx="1055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magine 8" descr="Immagine 4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MATERIALS DEGRADATION </a:t>
            </a:r>
            <a:endParaRPr lang="it-IT" sz="1800" b="1" i="1" dirty="0"/>
          </a:p>
        </p:txBody>
      </p:sp>
    </p:spTree>
    <p:extLst>
      <p:ext uri="{BB962C8B-B14F-4D97-AF65-F5344CB8AC3E}">
        <p14:creationId xmlns:p14="http://schemas.microsoft.com/office/powerpoint/2010/main" val="37536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davide.bandera\Documenti\Linea MAPE-ANTIQUE\Immagini\MAPE-ANTIQUE RIZANFFO\_DM_824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95513" y="0"/>
            <a:ext cx="4608512" cy="6858000"/>
          </a:xfrm>
          <a:prstGeom prst="rect">
            <a:avLst/>
          </a:prstGeom>
          <a:noFill/>
          <a:ln w="9525">
            <a:noFill/>
            <a:miter lim="800000"/>
            <a:headEnd/>
            <a:tailEnd/>
          </a:ln>
        </p:spPr>
      </p:pic>
      <p:sp>
        <p:nvSpPr>
          <p:cNvPr id="4" name="Text Box 3"/>
          <p:cNvSpPr txBox="1">
            <a:spLocks noChangeArrowheads="1"/>
          </p:cNvSpPr>
          <p:nvPr/>
        </p:nvSpPr>
        <p:spPr bwMode="auto">
          <a:xfrm>
            <a:off x="1485900" y="5818699"/>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Detail</a:t>
            </a:r>
            <a:r>
              <a:rPr lang="it-IT" sz="1800" b="1" i="1" dirty="0" smtClean="0"/>
              <a:t> of the scratch </a:t>
            </a:r>
            <a:r>
              <a:rPr lang="it-IT" sz="1800" b="1" i="1" dirty="0" err="1" smtClean="0"/>
              <a:t>coat</a:t>
            </a:r>
            <a:r>
              <a:rPr lang="it-IT" sz="1800" b="1" i="1" dirty="0" smtClean="0"/>
              <a:t> </a:t>
            </a:r>
            <a:r>
              <a:rPr lang="it-IT" sz="1800" b="1" i="1" dirty="0" err="1" smtClean="0"/>
              <a:t>mortar</a:t>
            </a:r>
            <a:endParaRPr lang="it-IT" sz="1800" b="1" i="1" dirty="0"/>
          </a:p>
        </p:txBody>
      </p:sp>
    </p:spTree>
    <p:extLst>
      <p:ext uri="{BB962C8B-B14F-4D97-AF65-F5344CB8AC3E}">
        <p14:creationId xmlns:p14="http://schemas.microsoft.com/office/powerpoint/2010/main" val="22801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Applicazione di MAPE-ANTIQUE Rinzaffo 02"/>
          <p:cNvPicPr>
            <a:picLocks noChangeAspect="1" noChangeArrowheads="1"/>
          </p:cNvPicPr>
          <p:nvPr/>
        </p:nvPicPr>
        <p:blipFill>
          <a:blip r:embed="rId2" cstate="print">
            <a:lum bright="-6000"/>
          </a:blip>
          <a:srcRect b="3957"/>
          <a:stretch>
            <a:fillRect/>
          </a:stretch>
        </p:blipFill>
        <p:spPr bwMode="auto">
          <a:xfrm>
            <a:off x="0" y="0"/>
            <a:ext cx="9142413" cy="6858000"/>
          </a:xfrm>
          <a:prstGeom prst="rect">
            <a:avLst/>
          </a:prstGeom>
          <a:noFill/>
          <a:ln w="9525">
            <a:noFill/>
            <a:miter lim="800000"/>
            <a:headEnd/>
            <a:tailEnd/>
          </a:ln>
        </p:spPr>
      </p:pic>
      <p:sp>
        <p:nvSpPr>
          <p:cNvPr id="109571"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Application of  the scratch </a:t>
            </a:r>
            <a:r>
              <a:rPr lang="it-IT" sz="1800" b="1" i="1" dirty="0" err="1" smtClean="0"/>
              <a:t>coat</a:t>
            </a:r>
            <a:r>
              <a:rPr lang="it-IT" sz="1800" b="1" i="1" dirty="0" smtClean="0"/>
              <a:t> </a:t>
            </a:r>
            <a:r>
              <a:rPr lang="it-IT" sz="1800" b="1" i="1" dirty="0" err="1" smtClean="0"/>
              <a:t>mortar</a:t>
            </a:r>
            <a:endParaRPr lang="it-IT" sz="1800" b="1" i="1" dirty="0"/>
          </a:p>
        </p:txBody>
      </p:sp>
    </p:spTree>
    <p:extLst>
      <p:ext uri="{BB962C8B-B14F-4D97-AF65-F5344CB8AC3E}">
        <p14:creationId xmlns:p14="http://schemas.microsoft.com/office/powerpoint/2010/main" val="1331012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dissolve">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davide.bandera\Documenti\Linea MAPE-ANTIQUE\Immagini\MAPE-ANTIQUE MC\_DM_827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11413" y="0"/>
            <a:ext cx="4573587" cy="6858000"/>
          </a:xfrm>
          <a:prstGeom prst="rect">
            <a:avLst/>
          </a:prstGeom>
          <a:noFill/>
          <a:ln w="9525">
            <a:noFill/>
            <a:miter lim="800000"/>
            <a:headEnd/>
            <a:tailEnd/>
          </a:ln>
        </p:spPr>
      </p:pic>
      <p:sp>
        <p:nvSpPr>
          <p:cNvPr id="3" name="Text Box 3"/>
          <p:cNvSpPr txBox="1">
            <a:spLocks noChangeArrowheads="1"/>
          </p:cNvSpPr>
          <p:nvPr/>
        </p:nvSpPr>
        <p:spPr bwMode="auto">
          <a:xfrm>
            <a:off x="1485900" y="582775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Application of the </a:t>
            </a:r>
            <a:r>
              <a:rPr lang="it-IT" sz="1800" b="1" i="1" dirty="0" err="1" smtClean="0"/>
              <a:t>dehumidifying</a:t>
            </a:r>
            <a:r>
              <a:rPr lang="it-IT" sz="1800" b="1" i="1" dirty="0" smtClean="0"/>
              <a:t> render</a:t>
            </a:r>
            <a:endParaRPr lang="it-IT" sz="1800" b="1" i="1" dirty="0"/>
          </a:p>
        </p:txBody>
      </p:sp>
    </p:spTree>
    <p:extLst>
      <p:ext uri="{BB962C8B-B14F-4D97-AF65-F5344CB8AC3E}">
        <p14:creationId xmlns:p14="http://schemas.microsoft.com/office/powerpoint/2010/main" val="385773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davide.bandera\Documenti\Linea MAPE-ANTIQUE\Immagini\MAPE-ANTIQUE MC\_DM_828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39975" y="0"/>
            <a:ext cx="4608513" cy="6869113"/>
          </a:xfrm>
          <a:prstGeom prst="rect">
            <a:avLst/>
          </a:prstGeom>
          <a:noFill/>
          <a:ln w="9525">
            <a:noFill/>
            <a:miter lim="800000"/>
            <a:headEnd/>
            <a:tailEnd/>
          </a:ln>
        </p:spPr>
      </p:pic>
      <p:sp>
        <p:nvSpPr>
          <p:cNvPr id="5" name="Text Box 3"/>
          <p:cNvSpPr txBox="1">
            <a:spLocks noChangeArrowheads="1"/>
          </p:cNvSpPr>
          <p:nvPr/>
        </p:nvSpPr>
        <p:spPr bwMode="auto">
          <a:xfrm>
            <a:off x="1494118" y="5733320"/>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Squaring</a:t>
            </a:r>
            <a:r>
              <a:rPr lang="it-IT" sz="1800" b="1" i="1" dirty="0" smtClean="0"/>
              <a:t> of the </a:t>
            </a:r>
            <a:r>
              <a:rPr lang="it-IT" sz="1800" b="1" i="1" dirty="0" err="1"/>
              <a:t>dehumidifying</a:t>
            </a:r>
            <a:r>
              <a:rPr lang="it-IT" sz="1800" b="1" i="1" dirty="0"/>
              <a:t> </a:t>
            </a:r>
            <a:r>
              <a:rPr lang="it-IT" sz="1800" b="1" i="1" dirty="0" smtClean="0"/>
              <a:t>render</a:t>
            </a:r>
            <a:endParaRPr lang="it-IT" sz="1800" b="1" i="1" dirty="0"/>
          </a:p>
        </p:txBody>
      </p:sp>
    </p:spTree>
    <p:extLst>
      <p:ext uri="{BB962C8B-B14F-4D97-AF65-F5344CB8AC3E}">
        <p14:creationId xmlns:p14="http://schemas.microsoft.com/office/powerpoint/2010/main" val="17595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Documents and Settings\davide.bandera\Documenti\Linea MAPE-ANTIQUE\Immagini\MAPE-ANTIQUE MC\_DM_831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11413" y="0"/>
            <a:ext cx="4608512" cy="6910388"/>
          </a:xfrm>
          <a:prstGeom prst="rect">
            <a:avLst/>
          </a:prstGeom>
          <a:noFill/>
          <a:ln w="9525">
            <a:noFill/>
            <a:miter lim="800000"/>
            <a:headEnd/>
            <a:tailEnd/>
          </a:ln>
        </p:spPr>
      </p:pic>
      <p:sp>
        <p:nvSpPr>
          <p:cNvPr id="4" name="Text Box 3"/>
          <p:cNvSpPr txBox="1">
            <a:spLocks noChangeArrowheads="1"/>
          </p:cNvSpPr>
          <p:nvPr/>
        </p:nvSpPr>
        <p:spPr bwMode="auto">
          <a:xfrm>
            <a:off x="1485899" y="582070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Levelling</a:t>
            </a:r>
            <a:r>
              <a:rPr lang="it-IT" sz="1800" b="1" i="1" dirty="0" smtClean="0"/>
              <a:t> of the </a:t>
            </a:r>
            <a:r>
              <a:rPr lang="it-IT" sz="1800" b="1" i="1" dirty="0" err="1" smtClean="0"/>
              <a:t>dehumidifying</a:t>
            </a:r>
            <a:r>
              <a:rPr lang="it-IT" sz="1800" b="1" i="1" dirty="0" smtClean="0"/>
              <a:t> render</a:t>
            </a:r>
            <a:endParaRPr lang="it-IT" sz="1800" b="1" i="1" dirty="0"/>
          </a:p>
        </p:txBody>
      </p:sp>
    </p:spTree>
    <p:extLst>
      <p:ext uri="{BB962C8B-B14F-4D97-AF65-F5344CB8AC3E}">
        <p14:creationId xmlns:p14="http://schemas.microsoft.com/office/powerpoint/2010/main" val="14362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1" descr="_MG_4045"/>
          <p:cNvPicPr>
            <a:picLocks noChangeAspect="1" noChangeArrowheads="1"/>
          </p:cNvPicPr>
          <p:nvPr/>
        </p:nvPicPr>
        <p:blipFill>
          <a:blip r:embed="rId2" cstate="print"/>
          <a:srcRect l="14322" r="34004"/>
          <a:stretch>
            <a:fillRect/>
          </a:stretch>
        </p:blipFill>
        <p:spPr bwMode="auto">
          <a:xfrm>
            <a:off x="80963" y="1270000"/>
            <a:ext cx="2886075" cy="4319588"/>
          </a:xfrm>
          <a:prstGeom prst="rect">
            <a:avLst/>
          </a:prstGeom>
          <a:noFill/>
          <a:ln w="9525">
            <a:noFill/>
            <a:miter lim="800000"/>
            <a:headEnd/>
            <a:tailEnd/>
          </a:ln>
        </p:spPr>
      </p:pic>
      <p:pic>
        <p:nvPicPr>
          <p:cNvPr id="9219" name="Picture 2" descr="_MG_4116"/>
          <p:cNvPicPr>
            <a:picLocks noChangeAspect="1" noChangeArrowheads="1"/>
          </p:cNvPicPr>
          <p:nvPr/>
        </p:nvPicPr>
        <p:blipFill>
          <a:blip r:embed="rId3" cstate="print"/>
          <a:srcRect t="13185" r="8734"/>
          <a:stretch>
            <a:fillRect/>
          </a:stretch>
        </p:blipFill>
        <p:spPr bwMode="auto">
          <a:xfrm>
            <a:off x="3049588" y="1268413"/>
            <a:ext cx="3032125" cy="4321175"/>
          </a:xfrm>
          <a:prstGeom prst="rect">
            <a:avLst/>
          </a:prstGeom>
          <a:noFill/>
          <a:ln w="9525">
            <a:noFill/>
            <a:miter lim="800000"/>
            <a:headEnd/>
            <a:tailEnd/>
          </a:ln>
        </p:spPr>
      </p:pic>
      <p:pic>
        <p:nvPicPr>
          <p:cNvPr id="9220" name="Picture 8" descr="C:\Documents and Settings\davide.bandera\Documenti\Linea MAPE-ANTIQUE\Immagini\MAPE-ANTIQUE MC MACCHINA\Gianni Dal Magro - Basse\_MG_4117.jpg"/>
          <p:cNvPicPr>
            <a:picLocks noChangeAspect="1" noChangeArrowheads="1"/>
          </p:cNvPicPr>
          <p:nvPr/>
        </p:nvPicPr>
        <p:blipFill>
          <a:blip r:embed="rId4" cstate="print"/>
          <a:srcRect/>
          <a:stretch>
            <a:fillRect/>
          </a:stretch>
        </p:blipFill>
        <p:spPr bwMode="auto">
          <a:xfrm>
            <a:off x="6164263" y="1268413"/>
            <a:ext cx="2881312" cy="4319587"/>
          </a:xfrm>
          <a:prstGeom prst="rect">
            <a:avLst/>
          </a:prstGeom>
          <a:noFill/>
          <a:ln w="9525">
            <a:noFill/>
            <a:miter lim="800000"/>
            <a:headEnd/>
            <a:tailEnd/>
          </a:ln>
        </p:spPr>
      </p:pic>
      <p:sp>
        <p:nvSpPr>
          <p:cNvPr id="12" name="CasellaDiTesto 11"/>
          <p:cNvSpPr txBox="1"/>
          <p:nvPr/>
        </p:nvSpPr>
        <p:spPr>
          <a:xfrm>
            <a:off x="80963" y="5630863"/>
            <a:ext cx="2897187" cy="461665"/>
          </a:xfrm>
          <a:prstGeom prst="rect">
            <a:avLst/>
          </a:prstGeom>
          <a:noFill/>
          <a:ln w="3175">
            <a:solidFill>
              <a:schemeClr val="tx2">
                <a:satMod val="155000"/>
              </a:schemeClr>
            </a:solidFill>
          </a:ln>
        </p:spPr>
        <p:txBody>
          <a:bodyPr>
            <a:spAutoFit/>
          </a:bodyPr>
          <a:lstStyle/>
          <a:p>
            <a:pPr algn="ctr">
              <a:defRPr/>
            </a:pPr>
            <a:r>
              <a:rPr lang="it-IT" sz="1200" b="1" dirty="0" smtClean="0">
                <a:latin typeface="Arial" charset="0"/>
              </a:rPr>
              <a:t>Application of  the scratch             </a:t>
            </a:r>
            <a:r>
              <a:rPr lang="it-IT" sz="1200" b="1" dirty="0" err="1" smtClean="0">
                <a:latin typeface="Arial" charset="0"/>
              </a:rPr>
              <a:t>coat</a:t>
            </a:r>
            <a:r>
              <a:rPr lang="it-IT" sz="1200" b="1" dirty="0" smtClean="0">
                <a:latin typeface="Arial" charset="0"/>
              </a:rPr>
              <a:t> </a:t>
            </a:r>
            <a:r>
              <a:rPr lang="it-IT" sz="1200" b="1" dirty="0" err="1" smtClean="0">
                <a:latin typeface="Arial" charset="0"/>
              </a:rPr>
              <a:t>mortar</a:t>
            </a:r>
            <a:endParaRPr lang="it-IT" sz="1200" b="1" dirty="0">
              <a:latin typeface="Arial" charset="0"/>
            </a:endParaRPr>
          </a:p>
        </p:txBody>
      </p:sp>
      <p:sp>
        <p:nvSpPr>
          <p:cNvPr id="13" name="CasellaDiTesto 12"/>
          <p:cNvSpPr txBox="1"/>
          <p:nvPr/>
        </p:nvSpPr>
        <p:spPr>
          <a:xfrm>
            <a:off x="3059113" y="5634038"/>
            <a:ext cx="3025775" cy="461665"/>
          </a:xfrm>
          <a:prstGeom prst="rect">
            <a:avLst/>
          </a:prstGeom>
          <a:noFill/>
          <a:ln w="3175">
            <a:solidFill>
              <a:schemeClr val="tx2">
                <a:satMod val="155000"/>
              </a:schemeClr>
            </a:solidFill>
          </a:ln>
        </p:spPr>
        <p:txBody>
          <a:bodyPr>
            <a:spAutoFit/>
          </a:bodyPr>
          <a:lstStyle/>
          <a:p>
            <a:pPr algn="ctr">
              <a:defRPr/>
            </a:pPr>
            <a:r>
              <a:rPr lang="it-IT" sz="1200" b="1" dirty="0" err="1" smtClean="0">
                <a:latin typeface="Arial" charset="0"/>
              </a:rPr>
              <a:t>Positioning</a:t>
            </a:r>
            <a:r>
              <a:rPr lang="it-IT" sz="1200" b="1" dirty="0" smtClean="0">
                <a:latin typeface="Arial" charset="0"/>
              </a:rPr>
              <a:t> a</a:t>
            </a:r>
          </a:p>
          <a:p>
            <a:pPr algn="ctr">
              <a:defRPr/>
            </a:pPr>
            <a:r>
              <a:rPr lang="it-IT" sz="1200" b="1" dirty="0" err="1" smtClean="0">
                <a:latin typeface="Arial" charset="0"/>
              </a:rPr>
              <a:t>vertical</a:t>
            </a:r>
            <a:r>
              <a:rPr lang="it-IT" sz="1200" b="1" dirty="0" smtClean="0">
                <a:latin typeface="Arial" charset="0"/>
              </a:rPr>
              <a:t> guide</a:t>
            </a:r>
            <a:endParaRPr lang="it-IT" sz="1200" b="1" dirty="0">
              <a:latin typeface="Arial" charset="0"/>
            </a:endParaRPr>
          </a:p>
        </p:txBody>
      </p:sp>
      <p:sp>
        <p:nvSpPr>
          <p:cNvPr id="14" name="CasellaDiTesto 13"/>
          <p:cNvSpPr txBox="1"/>
          <p:nvPr/>
        </p:nvSpPr>
        <p:spPr>
          <a:xfrm>
            <a:off x="6156325" y="5634038"/>
            <a:ext cx="2879725" cy="461665"/>
          </a:xfrm>
          <a:prstGeom prst="rect">
            <a:avLst/>
          </a:prstGeom>
          <a:noFill/>
          <a:ln w="3175">
            <a:solidFill>
              <a:schemeClr val="tx2">
                <a:satMod val="155000"/>
              </a:schemeClr>
            </a:solidFill>
          </a:ln>
        </p:spPr>
        <p:txBody>
          <a:bodyPr>
            <a:spAutoFit/>
          </a:bodyPr>
          <a:lstStyle/>
          <a:p>
            <a:pPr algn="ctr">
              <a:defRPr/>
            </a:pPr>
            <a:r>
              <a:rPr lang="it-IT" sz="1200" b="1" dirty="0" err="1" smtClean="0">
                <a:latin typeface="Arial" charset="0"/>
              </a:rPr>
              <a:t>Planarization</a:t>
            </a:r>
            <a:r>
              <a:rPr lang="it-IT" sz="1200" b="1" dirty="0" smtClean="0">
                <a:latin typeface="Arial" charset="0"/>
              </a:rPr>
              <a:t> of the</a:t>
            </a:r>
          </a:p>
          <a:p>
            <a:pPr algn="ctr">
              <a:defRPr/>
            </a:pPr>
            <a:r>
              <a:rPr lang="it-IT" sz="1200" b="1" dirty="0" err="1" smtClean="0">
                <a:latin typeface="Arial" charset="0"/>
              </a:rPr>
              <a:t>vertical</a:t>
            </a:r>
            <a:r>
              <a:rPr lang="it-IT" sz="1200" b="1" dirty="0" smtClean="0">
                <a:latin typeface="Arial" charset="0"/>
              </a:rPr>
              <a:t> guide</a:t>
            </a:r>
            <a:endParaRPr lang="it-IT" sz="1200" b="1" dirty="0">
              <a:latin typeface="Arial" charset="0"/>
            </a:endParaRPr>
          </a:p>
        </p:txBody>
      </p:sp>
      <p:grpSp>
        <p:nvGrpSpPr>
          <p:cNvPr id="2" name="Gruppo 9"/>
          <p:cNvGrpSpPr>
            <a:grpSpLocks/>
          </p:cNvGrpSpPr>
          <p:nvPr/>
        </p:nvGrpSpPr>
        <p:grpSpPr bwMode="auto">
          <a:xfrm>
            <a:off x="6875463" y="6237288"/>
            <a:ext cx="2420937" cy="596900"/>
            <a:chOff x="6012160" y="6107139"/>
            <a:chExt cx="3361230" cy="828251"/>
          </a:xfrm>
        </p:grpSpPr>
        <p:pic>
          <p:nvPicPr>
            <p:cNvPr id="9234" name="Picture 8" descr="C:\Documents and Settings\acamporad\Desktop\Logo semplice blu.gif"/>
            <p:cNvPicPr>
              <a:picLocks noChangeAspect="1" noChangeArrowheads="1"/>
            </p:cNvPicPr>
            <p:nvPr/>
          </p:nvPicPr>
          <p:blipFill>
            <a:blip r:embed="rId5" cstate="print"/>
            <a:srcRect/>
            <a:stretch>
              <a:fillRect/>
            </a:stretch>
          </p:blipFill>
          <p:spPr bwMode="auto">
            <a:xfrm>
              <a:off x="6012160" y="6107139"/>
              <a:ext cx="1984375" cy="711200"/>
            </a:xfrm>
            <a:prstGeom prst="rect">
              <a:avLst/>
            </a:prstGeom>
            <a:noFill/>
            <a:ln w="9525">
              <a:noFill/>
              <a:miter lim="800000"/>
              <a:headEnd/>
              <a:tailEnd/>
            </a:ln>
          </p:spPr>
        </p:pic>
        <p:pic>
          <p:nvPicPr>
            <p:cNvPr id="9235" name="Picture 7" descr="C:\Documents and Settings\acamporad\Desktop\Cubi su sfondo blu.gif"/>
            <p:cNvPicPr>
              <a:picLocks noChangeAspect="1" noChangeArrowheads="1"/>
            </p:cNvPicPr>
            <p:nvPr/>
          </p:nvPicPr>
          <p:blipFill>
            <a:blip r:embed="rId6" cstate="print"/>
            <a:srcRect/>
            <a:stretch>
              <a:fillRect/>
            </a:stretch>
          </p:blipFill>
          <p:spPr bwMode="auto">
            <a:xfrm flipH="1">
              <a:off x="7627140" y="6124178"/>
              <a:ext cx="1746250" cy="811212"/>
            </a:xfrm>
            <a:prstGeom prst="rect">
              <a:avLst/>
            </a:prstGeom>
            <a:noFill/>
            <a:ln w="9525">
              <a:noFill/>
              <a:miter lim="800000"/>
              <a:headEnd/>
              <a:tailEnd/>
            </a:ln>
          </p:spPr>
        </p:pic>
      </p:grpSp>
    </p:spTree>
    <p:extLst>
      <p:ext uri="{BB962C8B-B14F-4D97-AF65-F5344CB8AC3E}">
        <p14:creationId xmlns:p14="http://schemas.microsoft.com/office/powerpoint/2010/main" val="287420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4" descr="_MG_4159"/>
          <p:cNvPicPr>
            <a:picLocks noChangeAspect="1" noChangeArrowheads="1"/>
          </p:cNvPicPr>
          <p:nvPr/>
        </p:nvPicPr>
        <p:blipFill>
          <a:blip r:embed="rId2" cstate="print"/>
          <a:srcRect t="6435" r="6398"/>
          <a:stretch>
            <a:fillRect/>
          </a:stretch>
        </p:blipFill>
        <p:spPr bwMode="auto">
          <a:xfrm>
            <a:off x="3122613" y="1268413"/>
            <a:ext cx="2882900" cy="4319587"/>
          </a:xfrm>
          <a:prstGeom prst="rect">
            <a:avLst/>
          </a:prstGeom>
          <a:noFill/>
          <a:ln w="9525">
            <a:noFill/>
            <a:miter lim="800000"/>
            <a:headEnd/>
            <a:tailEnd/>
          </a:ln>
        </p:spPr>
      </p:pic>
      <p:pic>
        <p:nvPicPr>
          <p:cNvPr id="11267" name="Picture 5" descr="_MG_4168"/>
          <p:cNvPicPr>
            <a:picLocks noChangeAspect="1" noChangeArrowheads="1"/>
          </p:cNvPicPr>
          <p:nvPr/>
        </p:nvPicPr>
        <p:blipFill>
          <a:blip r:embed="rId3" cstate="print"/>
          <a:srcRect/>
          <a:stretch>
            <a:fillRect/>
          </a:stretch>
        </p:blipFill>
        <p:spPr bwMode="auto">
          <a:xfrm>
            <a:off x="6092825" y="1268413"/>
            <a:ext cx="2879725" cy="4319587"/>
          </a:xfrm>
          <a:prstGeom prst="rect">
            <a:avLst/>
          </a:prstGeom>
          <a:noFill/>
          <a:ln w="9525">
            <a:noFill/>
            <a:miter lim="800000"/>
            <a:headEnd/>
            <a:tailEnd/>
          </a:ln>
        </p:spPr>
      </p:pic>
      <p:pic>
        <p:nvPicPr>
          <p:cNvPr id="11268" name="Picture 3" descr="_MG_4187"/>
          <p:cNvPicPr>
            <a:picLocks noChangeAspect="1" noChangeArrowheads="1"/>
          </p:cNvPicPr>
          <p:nvPr/>
        </p:nvPicPr>
        <p:blipFill>
          <a:blip r:embed="rId4" cstate="print"/>
          <a:srcRect l="40353" r="5383"/>
          <a:stretch>
            <a:fillRect/>
          </a:stretch>
        </p:blipFill>
        <p:spPr bwMode="auto">
          <a:xfrm>
            <a:off x="134938" y="1268413"/>
            <a:ext cx="2886075" cy="4319587"/>
          </a:xfrm>
          <a:prstGeom prst="rect">
            <a:avLst/>
          </a:prstGeom>
          <a:noFill/>
          <a:ln w="9525">
            <a:noFill/>
            <a:miter lim="800000"/>
            <a:headEnd/>
            <a:tailEnd/>
          </a:ln>
        </p:spPr>
      </p:pic>
      <p:sp>
        <p:nvSpPr>
          <p:cNvPr id="12" name="CasellaDiTesto 11"/>
          <p:cNvSpPr txBox="1"/>
          <p:nvPr/>
        </p:nvSpPr>
        <p:spPr>
          <a:xfrm>
            <a:off x="142875" y="5630863"/>
            <a:ext cx="2844800" cy="461665"/>
          </a:xfrm>
          <a:prstGeom prst="rect">
            <a:avLst/>
          </a:prstGeom>
          <a:noFill/>
          <a:ln w="3175">
            <a:solidFill>
              <a:schemeClr val="tx2">
                <a:satMod val="155000"/>
              </a:schemeClr>
            </a:solidFill>
          </a:ln>
        </p:spPr>
        <p:txBody>
          <a:bodyPr>
            <a:spAutoFit/>
          </a:bodyPr>
          <a:lstStyle/>
          <a:p>
            <a:pPr algn="ctr">
              <a:defRPr/>
            </a:pPr>
            <a:r>
              <a:rPr lang="it-IT" sz="1200" b="1" dirty="0" smtClean="0">
                <a:latin typeface="Arial" charset="0"/>
              </a:rPr>
              <a:t>Application of the </a:t>
            </a:r>
            <a:r>
              <a:rPr lang="it-IT" sz="1200" b="1" dirty="0" err="1" smtClean="0">
                <a:latin typeface="Arial" charset="0"/>
              </a:rPr>
              <a:t>dehumidifying</a:t>
            </a:r>
            <a:r>
              <a:rPr lang="it-IT" sz="1200" b="1" dirty="0" smtClean="0">
                <a:latin typeface="Arial" charset="0"/>
              </a:rPr>
              <a:t> render by spray machine</a:t>
            </a:r>
            <a:endParaRPr lang="it-IT" sz="1200" b="1" dirty="0">
              <a:latin typeface="Arial" charset="0"/>
            </a:endParaRPr>
          </a:p>
        </p:txBody>
      </p:sp>
      <p:sp>
        <p:nvSpPr>
          <p:cNvPr id="13" name="CasellaDiTesto 12"/>
          <p:cNvSpPr txBox="1"/>
          <p:nvPr/>
        </p:nvSpPr>
        <p:spPr>
          <a:xfrm>
            <a:off x="3114675" y="5634038"/>
            <a:ext cx="2879725" cy="461665"/>
          </a:xfrm>
          <a:prstGeom prst="rect">
            <a:avLst/>
          </a:prstGeom>
          <a:noFill/>
          <a:ln w="3175">
            <a:solidFill>
              <a:schemeClr val="tx2">
                <a:satMod val="155000"/>
              </a:schemeClr>
            </a:solidFill>
          </a:ln>
        </p:spPr>
        <p:txBody>
          <a:bodyPr>
            <a:spAutoFit/>
          </a:bodyPr>
          <a:lstStyle/>
          <a:p>
            <a:pPr algn="ctr">
              <a:defRPr/>
            </a:pPr>
            <a:r>
              <a:rPr lang="en-GB" sz="1200" b="1" dirty="0" smtClean="0">
                <a:latin typeface="Arial" charset="0"/>
              </a:rPr>
              <a:t>Levelling of  the </a:t>
            </a:r>
            <a:r>
              <a:rPr lang="en-GB" sz="1200" b="1" dirty="0" err="1" smtClean="0">
                <a:latin typeface="Arial" charset="0"/>
              </a:rPr>
              <a:t>dehumifying</a:t>
            </a:r>
            <a:r>
              <a:rPr lang="en-GB" sz="1200" b="1" dirty="0" smtClean="0">
                <a:latin typeface="Arial" charset="0"/>
              </a:rPr>
              <a:t> render with a straight edge</a:t>
            </a:r>
            <a:endParaRPr lang="en-GB" sz="1200" b="1" dirty="0">
              <a:latin typeface="Arial" charset="0"/>
            </a:endParaRPr>
          </a:p>
        </p:txBody>
      </p:sp>
      <p:sp>
        <p:nvSpPr>
          <p:cNvPr id="14" name="CasellaDiTesto 13"/>
          <p:cNvSpPr txBox="1"/>
          <p:nvPr/>
        </p:nvSpPr>
        <p:spPr>
          <a:xfrm>
            <a:off x="6092825" y="5634038"/>
            <a:ext cx="2881313" cy="461665"/>
          </a:xfrm>
          <a:prstGeom prst="rect">
            <a:avLst/>
          </a:prstGeom>
          <a:noFill/>
          <a:ln w="3175">
            <a:solidFill>
              <a:schemeClr val="tx2">
                <a:satMod val="155000"/>
              </a:schemeClr>
            </a:solidFill>
          </a:ln>
        </p:spPr>
        <p:txBody>
          <a:bodyPr>
            <a:spAutoFit/>
          </a:bodyPr>
          <a:lstStyle/>
          <a:p>
            <a:pPr algn="ctr">
              <a:defRPr/>
            </a:pPr>
            <a:r>
              <a:rPr lang="it-IT" sz="1200" b="1" dirty="0" err="1" smtClean="0">
                <a:latin typeface="Arial" charset="0"/>
              </a:rPr>
              <a:t>Removing</a:t>
            </a:r>
            <a:r>
              <a:rPr lang="it-IT" sz="1200" b="1" dirty="0" smtClean="0">
                <a:latin typeface="Arial" charset="0"/>
              </a:rPr>
              <a:t> the</a:t>
            </a:r>
          </a:p>
          <a:p>
            <a:pPr algn="ctr">
              <a:defRPr/>
            </a:pPr>
            <a:r>
              <a:rPr lang="it-IT" sz="1200" b="1" dirty="0" err="1" smtClean="0">
                <a:latin typeface="Arial" charset="0"/>
              </a:rPr>
              <a:t>vertical</a:t>
            </a:r>
            <a:r>
              <a:rPr lang="it-IT" sz="1200" b="1" dirty="0" smtClean="0">
                <a:latin typeface="Arial" charset="0"/>
              </a:rPr>
              <a:t> guide</a:t>
            </a:r>
            <a:endParaRPr lang="it-IT" sz="1200" b="1" dirty="0">
              <a:latin typeface="Arial" charset="0"/>
            </a:endParaRPr>
          </a:p>
        </p:txBody>
      </p:sp>
      <p:grpSp>
        <p:nvGrpSpPr>
          <p:cNvPr id="2" name="Gruppo 9"/>
          <p:cNvGrpSpPr>
            <a:grpSpLocks/>
          </p:cNvGrpSpPr>
          <p:nvPr/>
        </p:nvGrpSpPr>
        <p:grpSpPr bwMode="auto">
          <a:xfrm>
            <a:off x="6875463" y="6237288"/>
            <a:ext cx="2420937" cy="596900"/>
            <a:chOff x="6012160" y="6107139"/>
            <a:chExt cx="3361230" cy="828251"/>
          </a:xfrm>
        </p:grpSpPr>
        <p:pic>
          <p:nvPicPr>
            <p:cNvPr id="11280" name="Picture 8" descr="C:\Documents and Settings\acamporad\Desktop\Logo semplice blu.gif"/>
            <p:cNvPicPr>
              <a:picLocks noChangeAspect="1" noChangeArrowheads="1"/>
            </p:cNvPicPr>
            <p:nvPr/>
          </p:nvPicPr>
          <p:blipFill>
            <a:blip r:embed="rId5" cstate="print"/>
            <a:srcRect/>
            <a:stretch>
              <a:fillRect/>
            </a:stretch>
          </p:blipFill>
          <p:spPr bwMode="auto">
            <a:xfrm>
              <a:off x="6012160" y="6107139"/>
              <a:ext cx="1984375" cy="711200"/>
            </a:xfrm>
            <a:prstGeom prst="rect">
              <a:avLst/>
            </a:prstGeom>
            <a:noFill/>
            <a:ln w="9525">
              <a:noFill/>
              <a:miter lim="800000"/>
              <a:headEnd/>
              <a:tailEnd/>
            </a:ln>
          </p:spPr>
        </p:pic>
        <p:pic>
          <p:nvPicPr>
            <p:cNvPr id="11281" name="Picture 7" descr="C:\Documents and Settings\acamporad\Desktop\Cubi su sfondo blu.gif"/>
            <p:cNvPicPr>
              <a:picLocks noChangeAspect="1" noChangeArrowheads="1"/>
            </p:cNvPicPr>
            <p:nvPr/>
          </p:nvPicPr>
          <p:blipFill>
            <a:blip r:embed="rId6" cstate="print"/>
            <a:srcRect/>
            <a:stretch>
              <a:fillRect/>
            </a:stretch>
          </p:blipFill>
          <p:spPr bwMode="auto">
            <a:xfrm flipH="1">
              <a:off x="7627140" y="6124178"/>
              <a:ext cx="1746250" cy="811212"/>
            </a:xfrm>
            <a:prstGeom prst="rect">
              <a:avLst/>
            </a:prstGeom>
            <a:noFill/>
            <a:ln w="9525">
              <a:noFill/>
              <a:miter lim="800000"/>
              <a:headEnd/>
              <a:tailEnd/>
            </a:ln>
          </p:spPr>
        </p:pic>
      </p:grpSp>
    </p:spTree>
    <p:extLst>
      <p:ext uri="{BB962C8B-B14F-4D97-AF65-F5344CB8AC3E}">
        <p14:creationId xmlns:p14="http://schemas.microsoft.com/office/powerpoint/2010/main" val="329748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1" name="Picture 6" descr="_MG_4175"/>
          <p:cNvPicPr>
            <a:picLocks noChangeAspect="1" noChangeArrowheads="1"/>
          </p:cNvPicPr>
          <p:nvPr/>
        </p:nvPicPr>
        <p:blipFill>
          <a:blip r:embed="rId2" cstate="print"/>
          <a:srcRect/>
          <a:stretch>
            <a:fillRect/>
          </a:stretch>
        </p:blipFill>
        <p:spPr bwMode="auto">
          <a:xfrm>
            <a:off x="1619250" y="1260475"/>
            <a:ext cx="2881313" cy="4319588"/>
          </a:xfrm>
          <a:prstGeom prst="rect">
            <a:avLst/>
          </a:prstGeom>
          <a:noFill/>
          <a:ln w="9525">
            <a:noFill/>
            <a:miter lim="800000"/>
            <a:headEnd/>
            <a:tailEnd/>
          </a:ln>
        </p:spPr>
      </p:pic>
      <p:pic>
        <p:nvPicPr>
          <p:cNvPr id="12292" name="Picture 7" descr="_MG_4236"/>
          <p:cNvPicPr>
            <a:picLocks noChangeAspect="1" noChangeArrowheads="1"/>
          </p:cNvPicPr>
          <p:nvPr/>
        </p:nvPicPr>
        <p:blipFill>
          <a:blip r:embed="rId3" cstate="print"/>
          <a:srcRect l="13248" r="34340"/>
          <a:stretch>
            <a:fillRect/>
          </a:stretch>
        </p:blipFill>
        <p:spPr bwMode="auto">
          <a:xfrm>
            <a:off x="4643438" y="1260475"/>
            <a:ext cx="2882900" cy="4319588"/>
          </a:xfrm>
          <a:prstGeom prst="rect">
            <a:avLst/>
          </a:prstGeom>
          <a:noFill/>
          <a:ln w="9525">
            <a:noFill/>
            <a:miter lim="800000"/>
            <a:headEnd/>
            <a:tailEnd/>
          </a:ln>
        </p:spPr>
      </p:pic>
      <p:sp>
        <p:nvSpPr>
          <p:cNvPr id="8" name="CasellaDiTesto 7"/>
          <p:cNvSpPr txBox="1"/>
          <p:nvPr/>
        </p:nvSpPr>
        <p:spPr>
          <a:xfrm>
            <a:off x="1628775" y="5630863"/>
            <a:ext cx="2844800" cy="461665"/>
          </a:xfrm>
          <a:prstGeom prst="rect">
            <a:avLst/>
          </a:prstGeom>
          <a:noFill/>
          <a:ln w="3175">
            <a:solidFill>
              <a:schemeClr val="tx2">
                <a:satMod val="155000"/>
              </a:schemeClr>
            </a:solidFill>
          </a:ln>
        </p:spPr>
        <p:txBody>
          <a:bodyPr>
            <a:spAutoFit/>
          </a:bodyPr>
          <a:lstStyle/>
          <a:p>
            <a:pPr algn="ctr">
              <a:defRPr/>
            </a:pPr>
            <a:r>
              <a:rPr lang="it-IT" sz="1200" b="1" dirty="0" err="1" smtClean="0">
                <a:latin typeface="Arial" charset="0"/>
              </a:rPr>
              <a:t>Filling</a:t>
            </a:r>
            <a:r>
              <a:rPr lang="it-IT" sz="1200" b="1" dirty="0" smtClean="0">
                <a:latin typeface="Arial" charset="0"/>
              </a:rPr>
              <a:t> of the </a:t>
            </a:r>
            <a:r>
              <a:rPr lang="it-IT" sz="1200" b="1" dirty="0" err="1" smtClean="0">
                <a:latin typeface="Arial" charset="0"/>
              </a:rPr>
              <a:t>voids</a:t>
            </a:r>
            <a:r>
              <a:rPr lang="it-IT" sz="1200" b="1" dirty="0" smtClean="0">
                <a:latin typeface="Arial" charset="0"/>
              </a:rPr>
              <a:t> </a:t>
            </a:r>
            <a:r>
              <a:rPr lang="it-IT" sz="1200" b="1" dirty="0" err="1" smtClean="0">
                <a:latin typeface="Arial" charset="0"/>
              </a:rPr>
              <a:t>after</a:t>
            </a:r>
            <a:r>
              <a:rPr lang="it-IT" sz="1200" b="1" dirty="0" smtClean="0">
                <a:latin typeface="Arial" charset="0"/>
              </a:rPr>
              <a:t> </a:t>
            </a:r>
            <a:r>
              <a:rPr lang="it-IT" sz="1200" b="1" dirty="0" err="1" smtClean="0">
                <a:latin typeface="Arial" charset="0"/>
              </a:rPr>
              <a:t>removing</a:t>
            </a:r>
            <a:r>
              <a:rPr lang="it-IT" sz="1200" b="1" dirty="0" smtClean="0">
                <a:latin typeface="Arial" charset="0"/>
              </a:rPr>
              <a:t> the </a:t>
            </a:r>
            <a:r>
              <a:rPr lang="it-IT" sz="1200" b="1" dirty="0" err="1" smtClean="0">
                <a:latin typeface="Arial" charset="0"/>
              </a:rPr>
              <a:t>vertical</a:t>
            </a:r>
            <a:r>
              <a:rPr lang="it-IT" sz="1200" b="1" dirty="0" smtClean="0">
                <a:latin typeface="Arial" charset="0"/>
              </a:rPr>
              <a:t> guide</a:t>
            </a:r>
            <a:endParaRPr lang="it-IT" sz="1200" b="1" dirty="0">
              <a:latin typeface="Arial" charset="0"/>
            </a:endParaRPr>
          </a:p>
        </p:txBody>
      </p:sp>
      <p:sp>
        <p:nvSpPr>
          <p:cNvPr id="9" name="CasellaDiTesto 8"/>
          <p:cNvSpPr txBox="1"/>
          <p:nvPr/>
        </p:nvSpPr>
        <p:spPr>
          <a:xfrm>
            <a:off x="4643438" y="5634038"/>
            <a:ext cx="2881312" cy="461665"/>
          </a:xfrm>
          <a:prstGeom prst="rect">
            <a:avLst/>
          </a:prstGeom>
          <a:noFill/>
          <a:ln w="3175">
            <a:solidFill>
              <a:schemeClr val="tx2">
                <a:satMod val="155000"/>
              </a:schemeClr>
            </a:solidFill>
          </a:ln>
        </p:spPr>
        <p:txBody>
          <a:bodyPr>
            <a:spAutoFit/>
          </a:bodyPr>
          <a:lstStyle/>
          <a:p>
            <a:pPr algn="ctr">
              <a:defRPr/>
            </a:pPr>
            <a:r>
              <a:rPr lang="it-IT" sz="1200" b="1" dirty="0" err="1" smtClean="0">
                <a:latin typeface="Arial" charset="0"/>
              </a:rPr>
              <a:t>Planing</a:t>
            </a:r>
            <a:r>
              <a:rPr lang="it-IT" sz="1200" b="1" dirty="0" smtClean="0">
                <a:latin typeface="Arial" charset="0"/>
              </a:rPr>
              <a:t> the </a:t>
            </a:r>
            <a:r>
              <a:rPr lang="it-IT" sz="1200" b="1" dirty="0" err="1" smtClean="0">
                <a:latin typeface="Arial" charset="0"/>
              </a:rPr>
              <a:t>surface</a:t>
            </a:r>
            <a:r>
              <a:rPr lang="it-IT" sz="1200" b="1" dirty="0" smtClean="0">
                <a:latin typeface="Arial" charset="0"/>
              </a:rPr>
              <a:t> of the </a:t>
            </a:r>
            <a:r>
              <a:rPr lang="it-IT" sz="1200" b="1" dirty="0" err="1" smtClean="0">
                <a:latin typeface="Arial" charset="0"/>
              </a:rPr>
              <a:t>dehumidifying</a:t>
            </a:r>
            <a:r>
              <a:rPr lang="it-IT" sz="1200" b="1" dirty="0" smtClean="0">
                <a:latin typeface="Arial" charset="0"/>
              </a:rPr>
              <a:t> render</a:t>
            </a:r>
            <a:endParaRPr lang="it-IT" sz="1200" b="1" dirty="0">
              <a:latin typeface="Arial" charset="0"/>
            </a:endParaRPr>
          </a:p>
        </p:txBody>
      </p:sp>
    </p:spTree>
    <p:extLst>
      <p:ext uri="{BB962C8B-B14F-4D97-AF65-F5344CB8AC3E}">
        <p14:creationId xmlns:p14="http://schemas.microsoft.com/office/powerpoint/2010/main" val="3125280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C:\Documents and Settings\davide.bandera\Documenti\Linea MAPE-ANTIQUE\Immagini\MAPE-ANTIQUE MC MACCHINA\Gianni Dal Magro - Basse\_MG_4217.jpg"/>
          <p:cNvPicPr>
            <a:picLocks noChangeAspect="1" noChangeArrowheads="1"/>
          </p:cNvPicPr>
          <p:nvPr/>
        </p:nvPicPr>
        <p:blipFill>
          <a:blip r:embed="rId2" cstate="print"/>
          <a:srcRect/>
          <a:stretch>
            <a:fillRect/>
          </a:stretch>
        </p:blipFill>
        <p:spPr bwMode="auto">
          <a:xfrm>
            <a:off x="73025" y="755650"/>
            <a:ext cx="4156075" cy="2808288"/>
          </a:xfrm>
          <a:prstGeom prst="rect">
            <a:avLst/>
          </a:prstGeom>
          <a:noFill/>
          <a:ln w="9525">
            <a:noFill/>
            <a:miter lim="800000"/>
            <a:headEnd/>
            <a:tailEnd/>
          </a:ln>
        </p:spPr>
      </p:pic>
      <p:pic>
        <p:nvPicPr>
          <p:cNvPr id="13315" name="Picture 3" descr="C:\Documents and Settings\davide.bandera\Documenti\Linea MAPE-ANTIQUE\Immagini\MAPE-ANTIQUE MC MACCHINA\Gianni Dal Magro - Basse\_MG_4219.jpg"/>
          <p:cNvPicPr>
            <a:picLocks noChangeAspect="1" noChangeArrowheads="1"/>
          </p:cNvPicPr>
          <p:nvPr/>
        </p:nvPicPr>
        <p:blipFill>
          <a:blip r:embed="rId3" cstate="print"/>
          <a:srcRect/>
          <a:stretch>
            <a:fillRect/>
          </a:stretch>
        </p:blipFill>
        <p:spPr bwMode="auto">
          <a:xfrm>
            <a:off x="42863" y="3644900"/>
            <a:ext cx="4183062" cy="2808288"/>
          </a:xfrm>
          <a:prstGeom prst="rect">
            <a:avLst/>
          </a:prstGeom>
          <a:noFill/>
          <a:ln w="9525">
            <a:noFill/>
            <a:miter lim="800000"/>
            <a:headEnd/>
            <a:tailEnd/>
          </a:ln>
        </p:spPr>
      </p:pic>
      <p:pic>
        <p:nvPicPr>
          <p:cNvPr id="7175" name="Picture 7" descr="C:\Documents and Settings\davide.bandera\Documenti\Immagini\Azienda Agricola Folli - ROBBIANO DI MEDIGLIA (MI)\09 Gennaio 2013 - Venturini\Mediglia 9-10-13 (27).JPG"/>
          <p:cNvPicPr>
            <a:picLocks noChangeAspect="1" noChangeArrowheads="1"/>
          </p:cNvPicPr>
          <p:nvPr/>
        </p:nvPicPr>
        <p:blipFill>
          <a:blip r:embed="rId4" cstate="print"/>
          <a:srcRect/>
          <a:stretch>
            <a:fillRect/>
          </a:stretch>
        </p:blipFill>
        <p:spPr bwMode="auto">
          <a:xfrm>
            <a:off x="4294188" y="3644900"/>
            <a:ext cx="3744912" cy="2808288"/>
          </a:xfrm>
          <a:prstGeom prst="rect">
            <a:avLst/>
          </a:prstGeom>
          <a:noFill/>
          <a:ln w="9525">
            <a:noFill/>
            <a:miter lim="800000"/>
            <a:headEnd/>
            <a:tailEnd/>
          </a:ln>
        </p:spPr>
      </p:pic>
      <p:pic>
        <p:nvPicPr>
          <p:cNvPr id="7176" name="Picture 8" descr="C:\Documents and Settings\davide.bandera\Documenti\Immagini\Azienda Agricola Folli - ROBBIANO DI MEDIGLIA (MI)\09 Gennaio 2013 - Venturini\Mediglia 9-10-13 (4).JPG"/>
          <p:cNvPicPr>
            <a:picLocks noChangeAspect="1" noChangeArrowheads="1"/>
          </p:cNvPicPr>
          <p:nvPr/>
        </p:nvPicPr>
        <p:blipFill>
          <a:blip r:embed="rId5" cstate="print"/>
          <a:srcRect l="1373" r="6580" b="35033"/>
          <a:stretch>
            <a:fillRect/>
          </a:stretch>
        </p:blipFill>
        <p:spPr bwMode="auto">
          <a:xfrm>
            <a:off x="4259263" y="750888"/>
            <a:ext cx="4824412" cy="2808287"/>
          </a:xfrm>
          <a:prstGeom prst="rect">
            <a:avLst/>
          </a:prstGeom>
          <a:noFill/>
          <a:ln w="9525">
            <a:noFill/>
            <a:miter lim="800000"/>
            <a:headEnd/>
            <a:tailEnd/>
          </a:ln>
        </p:spPr>
      </p:pic>
      <p:pic>
        <p:nvPicPr>
          <p:cNvPr id="3075" name="Picture 3" descr="C:\Documents and Settings\davide.bandera\Documenti\Immagini\Azienda Agricola Folli - ROBBIANO DI MEDIGLIA (MI)\IMG_7388 (Small).jpg"/>
          <p:cNvPicPr>
            <a:picLocks noChangeAspect="1" noChangeArrowheads="1"/>
          </p:cNvPicPr>
          <p:nvPr/>
        </p:nvPicPr>
        <p:blipFill>
          <a:blip r:embed="rId6" cstate="print"/>
          <a:srcRect b="3163"/>
          <a:stretch>
            <a:fillRect/>
          </a:stretch>
        </p:blipFill>
        <p:spPr bwMode="auto">
          <a:xfrm>
            <a:off x="65088" y="754063"/>
            <a:ext cx="9012237" cy="6030912"/>
          </a:xfrm>
          <a:prstGeom prst="rect">
            <a:avLst/>
          </a:prstGeom>
          <a:noFill/>
          <a:ln w="9525">
            <a:noFill/>
            <a:miter lim="800000"/>
            <a:headEnd/>
            <a:tailEnd/>
          </a:ln>
        </p:spPr>
      </p:pic>
      <p:grpSp>
        <p:nvGrpSpPr>
          <p:cNvPr id="2" name="Gruppo 5"/>
          <p:cNvGrpSpPr>
            <a:grpSpLocks/>
          </p:cNvGrpSpPr>
          <p:nvPr/>
        </p:nvGrpSpPr>
        <p:grpSpPr bwMode="auto">
          <a:xfrm>
            <a:off x="6875463" y="6237288"/>
            <a:ext cx="2420937" cy="596900"/>
            <a:chOff x="6012160" y="6107139"/>
            <a:chExt cx="3361230" cy="828251"/>
          </a:xfrm>
        </p:grpSpPr>
        <p:pic>
          <p:nvPicPr>
            <p:cNvPr id="13322" name="Picture 8" descr="C:\Documents and Settings\acamporad\Desktop\Logo semplice blu.gif"/>
            <p:cNvPicPr>
              <a:picLocks noChangeAspect="1" noChangeArrowheads="1"/>
            </p:cNvPicPr>
            <p:nvPr/>
          </p:nvPicPr>
          <p:blipFill>
            <a:blip r:embed="rId7" cstate="print"/>
            <a:srcRect/>
            <a:stretch>
              <a:fillRect/>
            </a:stretch>
          </p:blipFill>
          <p:spPr bwMode="auto">
            <a:xfrm>
              <a:off x="6012160" y="6107139"/>
              <a:ext cx="1984375" cy="711200"/>
            </a:xfrm>
            <a:prstGeom prst="rect">
              <a:avLst/>
            </a:prstGeom>
            <a:noFill/>
            <a:ln w="9525">
              <a:noFill/>
              <a:miter lim="800000"/>
              <a:headEnd/>
              <a:tailEnd/>
            </a:ln>
          </p:spPr>
        </p:pic>
        <p:pic>
          <p:nvPicPr>
            <p:cNvPr id="13323" name="Picture 7" descr="C:\Documents and Settings\acamporad\Desktop\Cubi su sfondo blu.gif"/>
            <p:cNvPicPr>
              <a:picLocks noChangeAspect="1" noChangeArrowheads="1"/>
            </p:cNvPicPr>
            <p:nvPr/>
          </p:nvPicPr>
          <p:blipFill>
            <a:blip r:embed="rId8" cstate="print"/>
            <a:srcRect/>
            <a:stretch>
              <a:fillRect/>
            </a:stretch>
          </p:blipFill>
          <p:spPr bwMode="auto">
            <a:xfrm flipH="1">
              <a:off x="7627140" y="6124178"/>
              <a:ext cx="1746250" cy="811212"/>
            </a:xfrm>
            <a:prstGeom prst="rect">
              <a:avLst/>
            </a:prstGeom>
            <a:noFill/>
            <a:ln w="9525">
              <a:noFill/>
              <a:miter lim="800000"/>
              <a:headEnd/>
              <a:tailEnd/>
            </a:ln>
          </p:spPr>
        </p:pic>
      </p:grpSp>
      <p:pic>
        <p:nvPicPr>
          <p:cNvPr id="13320" name="Picture 2" descr="C:\Documents and Settings\roberto.belluco\Desktop\scala\Ritagli\Scala06 10.jpg"/>
          <p:cNvPicPr>
            <a:picLocks noChangeAspect="1" noChangeArrowheads="1"/>
          </p:cNvPicPr>
          <p:nvPr/>
        </p:nvPicPr>
        <p:blipFill>
          <a:blip r:embed="rId9" cstate="print"/>
          <a:srcRect/>
          <a:stretch>
            <a:fillRect/>
          </a:stretch>
        </p:blipFill>
        <p:spPr bwMode="auto">
          <a:xfrm>
            <a:off x="0" y="103188"/>
            <a:ext cx="9144000" cy="474662"/>
          </a:xfrm>
          <a:prstGeom prst="rect">
            <a:avLst/>
          </a:prstGeom>
          <a:noFill/>
          <a:ln w="9525">
            <a:noFill/>
            <a:miter lim="800000"/>
            <a:headEnd/>
            <a:tailEnd/>
          </a:ln>
        </p:spPr>
      </p:pic>
      <p:sp>
        <p:nvSpPr>
          <p:cNvPr id="13321" name="Rettangolo 16"/>
          <p:cNvSpPr>
            <a:spLocks noChangeArrowheads="1"/>
          </p:cNvSpPr>
          <p:nvPr/>
        </p:nvSpPr>
        <p:spPr bwMode="auto">
          <a:xfrm>
            <a:off x="34925" y="87313"/>
            <a:ext cx="8929688" cy="461962"/>
          </a:xfrm>
          <a:prstGeom prst="rect">
            <a:avLst/>
          </a:prstGeom>
          <a:noFill/>
          <a:ln w="9525">
            <a:noFill/>
            <a:miter lim="800000"/>
            <a:headEnd/>
            <a:tailEnd/>
          </a:ln>
        </p:spPr>
        <p:txBody>
          <a:bodyPr>
            <a:spAutoFit/>
          </a:bodyPr>
          <a:lstStyle/>
          <a:p>
            <a:pPr eaLnBrk="0" hangingPunct="0"/>
            <a:r>
              <a:rPr lang="it-IT" sz="2400" b="1" dirty="0">
                <a:solidFill>
                  <a:schemeClr val="bg1"/>
                </a:solidFill>
                <a:latin typeface="Tahoma" pitchFamily="34" charset="0"/>
              </a:rPr>
              <a:t> </a:t>
            </a:r>
            <a:r>
              <a:rPr lang="it-IT" sz="2400" b="1" dirty="0" smtClean="0">
                <a:solidFill>
                  <a:schemeClr val="bg1"/>
                </a:solidFill>
                <a:latin typeface="Tahoma" pitchFamily="34" charset="0"/>
              </a:rPr>
              <a:t>Construction site </a:t>
            </a:r>
            <a:r>
              <a:rPr lang="it-IT" sz="2400" b="1" dirty="0" err="1" smtClean="0">
                <a:solidFill>
                  <a:schemeClr val="bg1"/>
                </a:solidFill>
                <a:latin typeface="Tahoma" pitchFamily="34" charset="0"/>
              </a:rPr>
              <a:t>example</a:t>
            </a:r>
            <a:endParaRPr lang="it-IT" sz="2200" b="1" dirty="0">
              <a:solidFill>
                <a:schemeClr val="bg1"/>
              </a:solidFill>
              <a:latin typeface="Tahoma" pitchFamily="34" charset="0"/>
            </a:endParaRPr>
          </a:p>
        </p:txBody>
      </p:sp>
    </p:spTree>
    <p:extLst>
      <p:ext uri="{BB962C8B-B14F-4D97-AF65-F5344CB8AC3E}">
        <p14:creationId xmlns:p14="http://schemas.microsoft.com/office/powerpoint/2010/main" val="3632431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Effect transition="in" filter="fade">
                                      <p:cBhvr>
                                        <p:cTn id="7" dur="500"/>
                                        <p:tgtEl>
                                          <p:spTgt spid="7176"/>
                                        </p:tgtEl>
                                      </p:cBhvr>
                                    </p:animEffect>
                                  </p:childTnLst>
                                </p:cTn>
                              </p:par>
                              <p:par>
                                <p:cTn id="8" presetID="10" presetClass="entr" presetSubtype="0" fill="hold" nodeType="withEffect">
                                  <p:stCondLst>
                                    <p:cond delay="0"/>
                                  </p:stCondLst>
                                  <p:childTnLst>
                                    <p:set>
                                      <p:cBhvr>
                                        <p:cTn id="9" dur="1" fill="hold">
                                          <p:stCondLst>
                                            <p:cond delay="0"/>
                                          </p:stCondLst>
                                        </p:cTn>
                                        <p:tgtEl>
                                          <p:spTgt spid="7175"/>
                                        </p:tgtEl>
                                        <p:attrNameLst>
                                          <p:attrName>style.visibility</p:attrName>
                                        </p:attrNameLst>
                                      </p:cBhvr>
                                      <p:to>
                                        <p:strVal val="visible"/>
                                      </p:to>
                                    </p:set>
                                    <p:animEffect transition="in" filter="fade">
                                      <p:cBhvr>
                                        <p:cTn id="10" dur="500"/>
                                        <p:tgtEl>
                                          <p:spTgt spid="71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Immagine 5" descr="_DM_8750 (Small).jpg"/>
          <p:cNvPicPr>
            <a:picLocks noChangeAspect="1"/>
          </p:cNvPicPr>
          <p:nvPr/>
        </p:nvPicPr>
        <p:blipFill>
          <a:blip r:embed="rId2" cstate="print"/>
          <a:srcRect r="10364"/>
          <a:stretch>
            <a:fillRect/>
          </a:stretch>
        </p:blipFill>
        <p:spPr bwMode="auto">
          <a:xfrm>
            <a:off x="-36513" y="0"/>
            <a:ext cx="4572001" cy="6858000"/>
          </a:xfrm>
          <a:prstGeom prst="rect">
            <a:avLst/>
          </a:prstGeom>
          <a:noFill/>
          <a:ln w="9525">
            <a:noFill/>
            <a:miter lim="800000"/>
            <a:headEnd/>
            <a:tailEnd/>
          </a:ln>
        </p:spPr>
      </p:pic>
      <p:pic>
        <p:nvPicPr>
          <p:cNvPr id="75779" name="Immagine 6" descr="_DM_8752 (Small).jpg"/>
          <p:cNvPicPr>
            <a:picLocks noChangeAspect="1"/>
          </p:cNvPicPr>
          <p:nvPr/>
        </p:nvPicPr>
        <p:blipFill>
          <a:blip r:embed="rId3" cstate="print"/>
          <a:srcRect/>
          <a:stretch>
            <a:fillRect/>
          </a:stretch>
        </p:blipFill>
        <p:spPr bwMode="auto">
          <a:xfrm>
            <a:off x="4608513" y="0"/>
            <a:ext cx="4572000" cy="6858000"/>
          </a:xfrm>
          <a:prstGeom prst="rect">
            <a:avLst/>
          </a:prstGeom>
          <a:noFill/>
          <a:ln w="9525">
            <a:noFill/>
            <a:miter lim="800000"/>
            <a:headEnd/>
            <a:tailEnd/>
          </a:ln>
        </p:spPr>
      </p:pic>
      <p:sp>
        <p:nvSpPr>
          <p:cNvPr id="10" name="Text Box 3"/>
          <p:cNvSpPr txBox="1">
            <a:spLocks noChangeArrowheads="1"/>
          </p:cNvSpPr>
          <p:nvPr/>
        </p:nvSpPr>
        <p:spPr bwMode="auto">
          <a:xfrm>
            <a:off x="900113" y="6018213"/>
            <a:ext cx="7334250"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Application</a:t>
            </a:r>
            <a:r>
              <a:rPr lang="it-IT" sz="1800" b="1" i="1" dirty="0" smtClean="0"/>
              <a:t> </a:t>
            </a:r>
            <a:r>
              <a:rPr lang="it-IT" sz="1800" b="1" i="1" dirty="0" err="1" smtClean="0"/>
              <a:t>of</a:t>
            </a:r>
            <a:r>
              <a:rPr lang="it-IT" sz="1800" b="1" i="1" dirty="0" smtClean="0"/>
              <a:t> MAPE-ANTIQUE </a:t>
            </a:r>
            <a:r>
              <a:rPr lang="it-IT" sz="1800" b="1" i="1" dirty="0"/>
              <a:t>FC Ultrafine</a:t>
            </a:r>
          </a:p>
        </p:txBody>
      </p:sp>
      <p:sp>
        <p:nvSpPr>
          <p:cNvPr id="6" name="Rettangolo arrotondato 5"/>
          <p:cNvSpPr/>
          <p:nvPr/>
        </p:nvSpPr>
        <p:spPr bwMode="auto">
          <a:xfrm rot="16200000">
            <a:off x="7668480" y="44530"/>
            <a:ext cx="360000" cy="18002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vert" anchor="ctr"/>
          <a:lstStyle/>
          <a:p>
            <a:pPr>
              <a:defRPr/>
            </a:pPr>
            <a:r>
              <a:rPr lang="it-IT" sz="1800" b="1" i="1" kern="0" dirty="0">
                <a:solidFill>
                  <a:schemeClr val="tx2"/>
                </a:solidFill>
              </a:rPr>
              <a:t>&lt; 100 µm</a:t>
            </a:r>
          </a:p>
        </p:txBody>
      </p:sp>
    </p:spTree>
    <p:extLst>
      <p:ext uri="{BB962C8B-B14F-4D97-AF65-F5344CB8AC3E}">
        <p14:creationId xmlns:p14="http://schemas.microsoft.com/office/powerpoint/2010/main" val="3305725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6" descr="P1040350.JPG"/>
          <p:cNvPicPr>
            <a:picLocks noChangeAspect="1"/>
          </p:cNvPicPr>
          <p:nvPr/>
        </p:nvPicPr>
        <p:blipFill>
          <a:blip r:embed="rId2">
            <a:extLst>
              <a:ext uri="{28A0092B-C50C-407E-A947-70E740481C1C}">
                <a14:useLocalDpi xmlns:a14="http://schemas.microsoft.com/office/drawing/2010/main" val="0"/>
              </a:ext>
            </a:extLst>
          </a:blip>
          <a:srcRect r="215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MATERIALS DEGRADATION </a:t>
            </a:r>
            <a:endParaRPr lang="it-IT" sz="1800" b="1" i="1" dirty="0"/>
          </a:p>
        </p:txBody>
      </p:sp>
    </p:spTree>
    <p:extLst>
      <p:ext uri="{BB962C8B-B14F-4D97-AF65-F5344CB8AC3E}">
        <p14:creationId xmlns:p14="http://schemas.microsoft.com/office/powerpoint/2010/main" val="1911551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Immagine 7" descr="_DM_8764 (Small).jpg"/>
          <p:cNvPicPr>
            <a:picLocks noChangeAspect="1"/>
          </p:cNvPicPr>
          <p:nvPr/>
        </p:nvPicPr>
        <p:blipFill>
          <a:blip r:embed="rId2" cstate="print"/>
          <a:srcRect/>
          <a:stretch>
            <a:fillRect/>
          </a:stretch>
        </p:blipFill>
        <p:spPr bwMode="auto">
          <a:xfrm>
            <a:off x="-36513" y="0"/>
            <a:ext cx="4572001" cy="6858000"/>
          </a:xfrm>
          <a:prstGeom prst="rect">
            <a:avLst/>
          </a:prstGeom>
          <a:noFill/>
          <a:ln w="9525">
            <a:noFill/>
            <a:miter lim="800000"/>
            <a:headEnd/>
            <a:tailEnd/>
          </a:ln>
        </p:spPr>
      </p:pic>
      <p:pic>
        <p:nvPicPr>
          <p:cNvPr id="76803" name="Immagine 8" descr="_DM_8766 (Small).jpg"/>
          <p:cNvPicPr>
            <a:picLocks noChangeAspect="1"/>
          </p:cNvPicPr>
          <p:nvPr/>
        </p:nvPicPr>
        <p:blipFill>
          <a:blip r:embed="rId3" cstate="print"/>
          <a:srcRect/>
          <a:stretch>
            <a:fillRect/>
          </a:stretch>
        </p:blipFill>
        <p:spPr bwMode="auto">
          <a:xfrm>
            <a:off x="4608513" y="0"/>
            <a:ext cx="4572000" cy="6858000"/>
          </a:xfrm>
          <a:prstGeom prst="rect">
            <a:avLst/>
          </a:prstGeom>
          <a:noFill/>
          <a:ln w="9525">
            <a:noFill/>
            <a:miter lim="800000"/>
            <a:headEnd/>
            <a:tailEnd/>
          </a:ln>
        </p:spPr>
      </p:pic>
      <p:sp>
        <p:nvSpPr>
          <p:cNvPr id="11" name="Text Box 3"/>
          <p:cNvSpPr txBox="1">
            <a:spLocks noChangeArrowheads="1"/>
          </p:cNvSpPr>
          <p:nvPr/>
        </p:nvSpPr>
        <p:spPr bwMode="auto">
          <a:xfrm>
            <a:off x="684213" y="6018213"/>
            <a:ext cx="7767637"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Application</a:t>
            </a:r>
            <a:r>
              <a:rPr lang="it-IT" sz="1800" b="1" i="1" dirty="0" smtClean="0"/>
              <a:t> </a:t>
            </a:r>
            <a:r>
              <a:rPr lang="it-IT" sz="1800" b="1" i="1" dirty="0" err="1" smtClean="0"/>
              <a:t>of</a:t>
            </a:r>
            <a:r>
              <a:rPr lang="it-IT" sz="1800" b="1" i="1" dirty="0" smtClean="0"/>
              <a:t> MAPE-ANTIQUE </a:t>
            </a:r>
            <a:r>
              <a:rPr lang="it-IT" sz="1800" b="1" i="1" dirty="0"/>
              <a:t>FC Ultrafine</a:t>
            </a:r>
          </a:p>
        </p:txBody>
      </p:sp>
    </p:spTree>
    <p:extLst>
      <p:ext uri="{BB962C8B-B14F-4D97-AF65-F5344CB8AC3E}">
        <p14:creationId xmlns:p14="http://schemas.microsoft.com/office/powerpoint/2010/main" val="3097755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Immagine 4" descr="_DM_8777 (Small).jpg"/>
          <p:cNvPicPr>
            <a:picLocks noChangeAspect="1"/>
          </p:cNvPicPr>
          <p:nvPr/>
        </p:nvPicPr>
        <p:blipFill>
          <a:blip r:embed="rId2" cstate="print"/>
          <a:srcRect b="795"/>
          <a:stretch>
            <a:fillRect/>
          </a:stretch>
        </p:blipFill>
        <p:spPr bwMode="auto">
          <a:xfrm>
            <a:off x="2266950" y="0"/>
            <a:ext cx="4610100" cy="6858000"/>
          </a:xfrm>
          <a:prstGeom prst="rect">
            <a:avLst/>
          </a:prstGeom>
          <a:noFill/>
          <a:ln w="9525">
            <a:noFill/>
            <a:miter lim="800000"/>
            <a:headEnd/>
            <a:tailEnd/>
          </a:ln>
        </p:spPr>
      </p:pic>
      <p:sp>
        <p:nvSpPr>
          <p:cNvPr id="11" name="Text Box 3"/>
          <p:cNvSpPr txBox="1">
            <a:spLocks noChangeArrowheads="1"/>
          </p:cNvSpPr>
          <p:nvPr/>
        </p:nvSpPr>
        <p:spPr bwMode="auto">
          <a:xfrm>
            <a:off x="920172" y="5830928"/>
            <a:ext cx="7334250"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Smoothing</a:t>
            </a:r>
            <a:r>
              <a:rPr lang="it-IT" sz="1800" b="1" i="1" dirty="0" smtClean="0"/>
              <a:t> </a:t>
            </a:r>
            <a:r>
              <a:rPr lang="it-IT" sz="1800" b="1" i="1" dirty="0" err="1" smtClean="0"/>
              <a:t>of</a:t>
            </a:r>
            <a:r>
              <a:rPr lang="it-IT" sz="1800" b="1" i="1" dirty="0" smtClean="0"/>
              <a:t> </a:t>
            </a:r>
            <a:r>
              <a:rPr lang="it-IT" sz="1800" b="1" i="1" dirty="0"/>
              <a:t>MAPE-ANTIQUE FC Ultrafine</a:t>
            </a:r>
          </a:p>
        </p:txBody>
      </p:sp>
    </p:spTree>
    <p:extLst>
      <p:ext uri="{BB962C8B-B14F-4D97-AF65-F5344CB8AC3E}">
        <p14:creationId xmlns:p14="http://schemas.microsoft.com/office/powerpoint/2010/main" val="3411010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Picture 4" descr="C:\Documents and Settings\davide.bandera\Documenti\Linea MAPE-ANTIQUE\Immagini\MAPE-ANTIQUE FC Civile\GDM - 06 settembre 2011\_MG_0565 (Small).jpg"/>
          <p:cNvPicPr>
            <a:picLocks noChangeAspect="1" noChangeArrowheads="1"/>
          </p:cNvPicPr>
          <p:nvPr/>
        </p:nvPicPr>
        <p:blipFill>
          <a:blip r:embed="rId2" cstate="print"/>
          <a:srcRect l="11041"/>
          <a:stretch>
            <a:fillRect/>
          </a:stretch>
        </p:blipFill>
        <p:spPr bwMode="auto">
          <a:xfrm>
            <a:off x="0" y="0"/>
            <a:ext cx="9144000" cy="6858000"/>
          </a:xfrm>
          <a:prstGeom prst="rect">
            <a:avLst/>
          </a:prstGeom>
          <a:noFill/>
          <a:ln w="9525">
            <a:noFill/>
            <a:miter lim="800000"/>
            <a:headEnd/>
            <a:tailEnd/>
          </a:ln>
        </p:spPr>
      </p:pic>
      <p:sp>
        <p:nvSpPr>
          <p:cNvPr id="9" name="Text Box 3"/>
          <p:cNvSpPr txBox="1">
            <a:spLocks noChangeArrowheads="1"/>
          </p:cNvSpPr>
          <p:nvPr/>
        </p:nvSpPr>
        <p:spPr bwMode="auto">
          <a:xfrm>
            <a:off x="900113" y="6018213"/>
            <a:ext cx="7334250"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Application</a:t>
            </a:r>
            <a:r>
              <a:rPr lang="it-IT" sz="1800" b="1" i="1" dirty="0" smtClean="0"/>
              <a:t> </a:t>
            </a:r>
            <a:r>
              <a:rPr lang="it-IT" sz="1800" b="1" i="1" dirty="0" err="1" smtClean="0"/>
              <a:t>of</a:t>
            </a:r>
            <a:r>
              <a:rPr lang="it-IT" sz="1800" b="1" i="1" dirty="0" smtClean="0"/>
              <a:t> MAPE-ANTIQUE </a:t>
            </a:r>
            <a:r>
              <a:rPr lang="it-IT" sz="1800" b="1" i="1" dirty="0"/>
              <a:t>FC Civile</a:t>
            </a:r>
          </a:p>
        </p:txBody>
      </p:sp>
      <p:sp>
        <p:nvSpPr>
          <p:cNvPr id="5" name="Rettangolo arrotondato 4"/>
          <p:cNvSpPr/>
          <p:nvPr/>
        </p:nvSpPr>
        <p:spPr bwMode="auto">
          <a:xfrm rot="16200000">
            <a:off x="7668480" y="44530"/>
            <a:ext cx="360000" cy="18002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vert" anchor="ctr"/>
          <a:lstStyle/>
          <a:p>
            <a:pPr>
              <a:defRPr/>
            </a:pPr>
            <a:r>
              <a:rPr lang="it-IT" sz="1800" b="1" i="1" kern="0" dirty="0">
                <a:solidFill>
                  <a:schemeClr val="tx2"/>
                </a:solidFill>
              </a:rPr>
              <a:t>400 µm</a:t>
            </a:r>
          </a:p>
        </p:txBody>
      </p:sp>
    </p:spTree>
    <p:extLst>
      <p:ext uri="{BB962C8B-B14F-4D97-AF65-F5344CB8AC3E}">
        <p14:creationId xmlns:p14="http://schemas.microsoft.com/office/powerpoint/2010/main" val="579009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6" descr="C:\Documents and Settings\davide.bandera\Documenti\Linea MAPE-ANTIQUE\Immagini\MAPE-ANTIQUE FC Civile\GDM - 06 settembre 2011\_MG_0593 (Small).jpg"/>
          <p:cNvPicPr>
            <a:picLocks noChangeAspect="1" noChangeArrowheads="1"/>
          </p:cNvPicPr>
          <p:nvPr/>
        </p:nvPicPr>
        <p:blipFill>
          <a:blip r:embed="rId2" cstate="print"/>
          <a:srcRect/>
          <a:stretch>
            <a:fillRect/>
          </a:stretch>
        </p:blipFill>
        <p:spPr bwMode="auto">
          <a:xfrm>
            <a:off x="-36513" y="0"/>
            <a:ext cx="4572001" cy="6858000"/>
          </a:xfrm>
          <a:prstGeom prst="rect">
            <a:avLst/>
          </a:prstGeom>
          <a:noFill/>
          <a:ln w="9525">
            <a:noFill/>
            <a:miter lim="800000"/>
            <a:headEnd/>
            <a:tailEnd/>
          </a:ln>
        </p:spPr>
      </p:pic>
      <p:pic>
        <p:nvPicPr>
          <p:cNvPr id="80899" name="Picture 7" descr="C:\Documents and Settings\davide.bandera\Documenti\Linea MAPE-ANTIQUE\Immagini\MAPE-ANTIQUE FC Civile\GDM - 06 settembre 2011\_MG_0603 (Small).jpg"/>
          <p:cNvPicPr>
            <a:picLocks noChangeAspect="1" noChangeArrowheads="1"/>
          </p:cNvPicPr>
          <p:nvPr/>
        </p:nvPicPr>
        <p:blipFill>
          <a:blip r:embed="rId3" cstate="print"/>
          <a:srcRect l="6683" r="8435"/>
          <a:stretch>
            <a:fillRect/>
          </a:stretch>
        </p:blipFill>
        <p:spPr bwMode="auto">
          <a:xfrm>
            <a:off x="4608513" y="0"/>
            <a:ext cx="4572000" cy="6858000"/>
          </a:xfrm>
          <a:prstGeom prst="rect">
            <a:avLst/>
          </a:prstGeom>
          <a:noFill/>
          <a:ln w="9525">
            <a:noFill/>
            <a:miter lim="800000"/>
            <a:headEnd/>
            <a:tailEnd/>
          </a:ln>
        </p:spPr>
      </p:pic>
      <p:sp>
        <p:nvSpPr>
          <p:cNvPr id="9" name="Text Box 3"/>
          <p:cNvSpPr txBox="1">
            <a:spLocks noChangeArrowheads="1"/>
          </p:cNvSpPr>
          <p:nvPr/>
        </p:nvSpPr>
        <p:spPr bwMode="auto">
          <a:xfrm>
            <a:off x="684213" y="6018213"/>
            <a:ext cx="7767637"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Sponging</a:t>
            </a:r>
            <a:r>
              <a:rPr lang="it-IT" sz="1800" b="1" i="1" dirty="0" smtClean="0"/>
              <a:t> MAPE-ANTIQUE </a:t>
            </a:r>
            <a:r>
              <a:rPr lang="it-IT" sz="1800" b="1" i="1" dirty="0"/>
              <a:t>FC Civile</a:t>
            </a:r>
          </a:p>
        </p:txBody>
      </p:sp>
    </p:spTree>
    <p:extLst>
      <p:ext uri="{BB962C8B-B14F-4D97-AF65-F5344CB8AC3E}">
        <p14:creationId xmlns:p14="http://schemas.microsoft.com/office/powerpoint/2010/main" val="4251995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descr="C:\Documents and Settings\davide.bandera\Documenti\Linea MAPE-ANTIQUE\Immagini\MAPE-ANTIQUE FC Civile\GDM - 06 settembre 2011\_MG_0611 (Small).jpg"/>
          <p:cNvPicPr>
            <a:picLocks noChangeAspect="1" noChangeArrowheads="1"/>
          </p:cNvPicPr>
          <p:nvPr/>
        </p:nvPicPr>
        <p:blipFill>
          <a:blip r:embed="rId2" cstate="print"/>
          <a:srcRect/>
          <a:stretch>
            <a:fillRect/>
          </a:stretch>
        </p:blipFill>
        <p:spPr bwMode="auto">
          <a:xfrm>
            <a:off x="4608513" y="0"/>
            <a:ext cx="4572000" cy="6858000"/>
          </a:xfrm>
          <a:prstGeom prst="rect">
            <a:avLst/>
          </a:prstGeom>
          <a:noFill/>
          <a:ln w="9525">
            <a:noFill/>
            <a:miter lim="800000"/>
            <a:headEnd/>
            <a:tailEnd/>
          </a:ln>
        </p:spPr>
      </p:pic>
      <p:pic>
        <p:nvPicPr>
          <p:cNvPr id="81923" name="Picture 3" descr="C:\Documents and Settings\davide.bandera\Documenti\Linea MAPE-ANTIQUE\Immagini\MAPE-ANTIQUE FC Civile\GDM - 06 settembre 2011\_MG_0616 (Small).jpg"/>
          <p:cNvPicPr>
            <a:picLocks noChangeAspect="1" noChangeArrowheads="1"/>
          </p:cNvPicPr>
          <p:nvPr/>
        </p:nvPicPr>
        <p:blipFill>
          <a:blip r:embed="rId3" cstate="print"/>
          <a:srcRect/>
          <a:stretch>
            <a:fillRect/>
          </a:stretch>
        </p:blipFill>
        <p:spPr bwMode="auto">
          <a:xfrm>
            <a:off x="-36513" y="0"/>
            <a:ext cx="4572001" cy="6858000"/>
          </a:xfrm>
          <a:prstGeom prst="rect">
            <a:avLst/>
          </a:prstGeom>
          <a:noFill/>
          <a:ln w="9525">
            <a:noFill/>
            <a:miter lim="800000"/>
            <a:headEnd/>
            <a:tailEnd/>
          </a:ln>
        </p:spPr>
      </p:pic>
      <p:sp>
        <p:nvSpPr>
          <p:cNvPr id="9" name="Text Box 3"/>
          <p:cNvSpPr txBox="1">
            <a:spLocks noChangeArrowheads="1"/>
          </p:cNvSpPr>
          <p:nvPr/>
        </p:nvSpPr>
        <p:spPr bwMode="auto">
          <a:xfrm>
            <a:off x="684213" y="6018213"/>
            <a:ext cx="7767637"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Sponging</a:t>
            </a:r>
            <a:r>
              <a:rPr lang="it-IT" sz="1800" b="1" i="1" dirty="0" smtClean="0"/>
              <a:t> MAPE-ANTIQUE </a:t>
            </a:r>
            <a:r>
              <a:rPr lang="it-IT" sz="1800" b="1" i="1" dirty="0"/>
              <a:t>FC Civile</a:t>
            </a:r>
          </a:p>
        </p:txBody>
      </p:sp>
    </p:spTree>
    <p:extLst>
      <p:ext uri="{BB962C8B-B14F-4D97-AF65-F5344CB8AC3E}">
        <p14:creationId xmlns:p14="http://schemas.microsoft.com/office/powerpoint/2010/main" val="548846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Immagine 2" descr="_DM_8709 (Small).jpg"/>
          <p:cNvPicPr>
            <a:picLocks noChangeAspect="1"/>
          </p:cNvPicPr>
          <p:nvPr/>
        </p:nvPicPr>
        <p:blipFill>
          <a:blip r:embed="rId2" cstate="print"/>
          <a:srcRect/>
          <a:stretch>
            <a:fillRect/>
          </a:stretch>
        </p:blipFill>
        <p:spPr bwMode="auto">
          <a:xfrm>
            <a:off x="-36513" y="0"/>
            <a:ext cx="4572001" cy="6858000"/>
          </a:xfrm>
          <a:prstGeom prst="rect">
            <a:avLst/>
          </a:prstGeom>
          <a:noFill/>
          <a:ln w="9525">
            <a:noFill/>
            <a:miter lim="800000"/>
            <a:headEnd/>
            <a:tailEnd/>
          </a:ln>
        </p:spPr>
      </p:pic>
      <p:pic>
        <p:nvPicPr>
          <p:cNvPr id="83971" name="Immagine 3" descr="_DM_8718 (Small).jpg"/>
          <p:cNvPicPr>
            <a:picLocks noChangeAspect="1"/>
          </p:cNvPicPr>
          <p:nvPr/>
        </p:nvPicPr>
        <p:blipFill>
          <a:blip r:embed="rId3" cstate="print"/>
          <a:srcRect/>
          <a:stretch>
            <a:fillRect/>
          </a:stretch>
        </p:blipFill>
        <p:spPr bwMode="auto">
          <a:xfrm>
            <a:off x="4608513" y="0"/>
            <a:ext cx="4572000" cy="6858000"/>
          </a:xfrm>
          <a:prstGeom prst="rect">
            <a:avLst/>
          </a:prstGeom>
          <a:noFill/>
          <a:ln w="9525">
            <a:noFill/>
            <a:miter lim="800000"/>
            <a:headEnd/>
            <a:tailEnd/>
          </a:ln>
        </p:spPr>
      </p:pic>
      <p:sp>
        <p:nvSpPr>
          <p:cNvPr id="6" name="Text Box 3"/>
          <p:cNvSpPr txBox="1">
            <a:spLocks noChangeArrowheads="1"/>
          </p:cNvSpPr>
          <p:nvPr/>
        </p:nvSpPr>
        <p:spPr bwMode="auto">
          <a:xfrm>
            <a:off x="900113" y="6018213"/>
            <a:ext cx="7334250"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Application</a:t>
            </a:r>
            <a:r>
              <a:rPr lang="it-IT" sz="1800" b="1" i="1" dirty="0" smtClean="0"/>
              <a:t> </a:t>
            </a:r>
            <a:r>
              <a:rPr lang="it-IT" sz="1800" b="1" i="1" dirty="0" err="1" smtClean="0"/>
              <a:t>of</a:t>
            </a:r>
            <a:r>
              <a:rPr lang="it-IT" sz="1800" b="1" i="1" dirty="0" smtClean="0"/>
              <a:t> MAPE-ANTIQUE </a:t>
            </a:r>
            <a:r>
              <a:rPr lang="it-IT" sz="1800" b="1" i="1" dirty="0"/>
              <a:t>FC Grosso</a:t>
            </a:r>
          </a:p>
        </p:txBody>
      </p:sp>
      <p:sp>
        <p:nvSpPr>
          <p:cNvPr id="8" name="Rettangolo arrotondato 7"/>
          <p:cNvSpPr/>
          <p:nvPr/>
        </p:nvSpPr>
        <p:spPr bwMode="auto">
          <a:xfrm rot="16200000">
            <a:off x="7668480" y="44530"/>
            <a:ext cx="360000" cy="18002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vert" anchor="ctr"/>
          <a:lstStyle/>
          <a:p>
            <a:pPr>
              <a:defRPr/>
            </a:pPr>
            <a:r>
              <a:rPr lang="it-IT" sz="1800" b="1" i="1" kern="0" dirty="0" smtClean="0">
                <a:solidFill>
                  <a:schemeClr val="tx2"/>
                </a:solidFill>
              </a:rPr>
              <a:t>700 </a:t>
            </a:r>
            <a:r>
              <a:rPr lang="it-IT" sz="1800" b="1" i="1" kern="0" dirty="0">
                <a:solidFill>
                  <a:schemeClr val="tx2"/>
                </a:solidFill>
              </a:rPr>
              <a:t>µm</a:t>
            </a:r>
          </a:p>
        </p:txBody>
      </p:sp>
    </p:spTree>
    <p:extLst>
      <p:ext uri="{BB962C8B-B14F-4D97-AF65-F5344CB8AC3E}">
        <p14:creationId xmlns:p14="http://schemas.microsoft.com/office/powerpoint/2010/main" val="2354511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Immagine 1" descr="_DM_8723 (Small).jpg"/>
          <p:cNvPicPr>
            <a:picLocks noChangeAspect="1"/>
          </p:cNvPicPr>
          <p:nvPr/>
        </p:nvPicPr>
        <p:blipFill>
          <a:blip r:embed="rId2" cstate="print"/>
          <a:srcRect l="3214" r="6291"/>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684213" y="6018213"/>
            <a:ext cx="7767637"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Sponging</a:t>
            </a:r>
            <a:r>
              <a:rPr lang="it-IT" sz="1800" b="1" i="1" dirty="0" smtClean="0"/>
              <a:t> MAPE-ANTIQUE </a:t>
            </a:r>
            <a:r>
              <a:rPr lang="it-IT" sz="1800" b="1" i="1" dirty="0"/>
              <a:t>FC Grosso</a:t>
            </a:r>
          </a:p>
        </p:txBody>
      </p:sp>
    </p:spTree>
    <p:extLst>
      <p:ext uri="{BB962C8B-B14F-4D97-AF65-F5344CB8AC3E}">
        <p14:creationId xmlns:p14="http://schemas.microsoft.com/office/powerpoint/2010/main" val="867287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Immagine 1" descr="_DM_8733 (Small).jpg"/>
          <p:cNvPicPr>
            <a:picLocks noChangeAspect="1"/>
          </p:cNvPicPr>
          <p:nvPr/>
        </p:nvPicPr>
        <p:blipFill>
          <a:blip r:embed="rId2" cstate="print"/>
          <a:srcRect r="4158"/>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684213" y="6018213"/>
            <a:ext cx="7767637" cy="36988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Sponging</a:t>
            </a:r>
            <a:r>
              <a:rPr lang="it-IT" sz="1800" b="1" i="1" dirty="0" smtClean="0"/>
              <a:t> the </a:t>
            </a:r>
            <a:r>
              <a:rPr lang="it-IT" sz="1800" b="1" i="1" dirty="0" err="1" smtClean="0"/>
              <a:t>surface</a:t>
            </a:r>
            <a:endParaRPr lang="it-IT" sz="1800" b="1" i="1" dirty="0"/>
          </a:p>
        </p:txBody>
      </p:sp>
    </p:spTree>
    <p:extLst>
      <p:ext uri="{BB962C8B-B14F-4D97-AF65-F5344CB8AC3E}">
        <p14:creationId xmlns:p14="http://schemas.microsoft.com/office/powerpoint/2010/main" val="770267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Applicazione di SILEXCOLOR TONACHINO"/>
          <p:cNvPicPr>
            <a:picLocks noChangeAspect="1" noChangeArrowheads="1"/>
          </p:cNvPicPr>
          <p:nvPr/>
        </p:nvPicPr>
        <p:blipFill>
          <a:blip r:embed="rId2" cstate="print"/>
          <a:srcRect/>
          <a:stretch>
            <a:fillRect/>
          </a:stretch>
        </p:blipFill>
        <p:spPr bwMode="auto">
          <a:xfrm>
            <a:off x="1430338" y="-26988"/>
            <a:ext cx="6280150" cy="6884988"/>
          </a:xfrm>
          <a:prstGeom prst="rect">
            <a:avLst/>
          </a:prstGeom>
          <a:noFill/>
          <a:ln w="9525">
            <a:noFill/>
            <a:miter lim="800000"/>
            <a:headEnd/>
            <a:tailEnd/>
          </a:ln>
        </p:spPr>
      </p:pic>
      <p:sp>
        <p:nvSpPr>
          <p:cNvPr id="113667"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Application of  the </a:t>
            </a:r>
            <a:r>
              <a:rPr lang="it-IT" altLang="it-IT" sz="1800" b="1" i="1" dirty="0">
                <a:solidFill>
                  <a:srgbClr val="000000"/>
                </a:solidFill>
              </a:rPr>
              <a:t>coloured </a:t>
            </a:r>
            <a:r>
              <a:rPr lang="it-IT" altLang="it-IT" sz="1800" b="1" i="1" dirty="0" err="1" smtClean="0">
                <a:solidFill>
                  <a:srgbClr val="000000"/>
                </a:solidFill>
              </a:rPr>
              <a:t>finishing</a:t>
            </a:r>
            <a:r>
              <a:rPr lang="it-IT" altLang="it-IT" sz="1800" b="1" i="1" dirty="0" smtClean="0">
                <a:solidFill>
                  <a:srgbClr val="000000"/>
                </a:solidFill>
              </a:rPr>
              <a:t> </a:t>
            </a:r>
            <a:r>
              <a:rPr lang="it-IT" sz="1800" b="1" i="1" dirty="0" smtClean="0"/>
              <a:t>by float </a:t>
            </a:r>
            <a:endParaRPr lang="it-IT" sz="1800" b="1" i="1" dirty="0"/>
          </a:p>
        </p:txBody>
      </p:sp>
    </p:spTree>
    <p:extLst>
      <p:ext uri="{BB962C8B-B14F-4D97-AF65-F5344CB8AC3E}">
        <p14:creationId xmlns:p14="http://schemas.microsoft.com/office/powerpoint/2010/main" val="1959498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dissolve">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rattazzatura di SILEXCOLOR TONACHINO"/>
          <p:cNvPicPr>
            <a:picLocks noChangeAspect="1" noChangeArrowheads="1"/>
          </p:cNvPicPr>
          <p:nvPr/>
        </p:nvPicPr>
        <p:blipFill>
          <a:blip r:embed="rId2" cstate="print"/>
          <a:srcRect t="2945"/>
          <a:stretch>
            <a:fillRect/>
          </a:stretch>
        </p:blipFill>
        <p:spPr bwMode="auto">
          <a:xfrm>
            <a:off x="0" y="0"/>
            <a:ext cx="9144000" cy="6907213"/>
          </a:xfrm>
          <a:prstGeom prst="rect">
            <a:avLst/>
          </a:prstGeom>
          <a:noFill/>
          <a:ln w="9525">
            <a:noFill/>
            <a:miter lim="800000"/>
            <a:headEnd/>
            <a:tailEnd/>
          </a:ln>
        </p:spPr>
      </p:pic>
      <p:sp>
        <p:nvSpPr>
          <p:cNvPr id="114691"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Sponging</a:t>
            </a:r>
            <a:r>
              <a:rPr lang="it-IT" sz="1800" b="1" i="1" dirty="0" smtClean="0"/>
              <a:t> of the </a:t>
            </a:r>
            <a:r>
              <a:rPr lang="it-IT" altLang="it-IT" sz="1800" b="1" i="1" dirty="0" smtClean="0">
                <a:solidFill>
                  <a:srgbClr val="000000"/>
                </a:solidFill>
              </a:rPr>
              <a:t>coloured </a:t>
            </a:r>
            <a:r>
              <a:rPr lang="it-IT" altLang="it-IT" sz="1800" b="1" i="1" dirty="0" err="1" smtClean="0">
                <a:solidFill>
                  <a:srgbClr val="000000"/>
                </a:solidFill>
              </a:rPr>
              <a:t>finishing</a:t>
            </a:r>
            <a:endParaRPr lang="it-IT" sz="1800" b="1" i="1" dirty="0"/>
          </a:p>
        </p:txBody>
      </p:sp>
    </p:spTree>
    <p:extLst>
      <p:ext uri="{BB962C8B-B14F-4D97-AF65-F5344CB8AC3E}">
        <p14:creationId xmlns:p14="http://schemas.microsoft.com/office/powerpoint/2010/main" val="3821505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dissolve">
                                      <p:cBhvr>
                                        <p:cTn id="7"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2"/>
          <p:cNvPicPr>
            <a:picLocks noChangeAspect="1" noChangeArrowheads="1"/>
          </p:cNvPicPr>
          <p:nvPr/>
        </p:nvPicPr>
        <p:blipFill>
          <a:blip r:embed="rId2" cstate="print"/>
          <a:srcRect/>
          <a:stretch>
            <a:fillRect/>
          </a:stretch>
        </p:blipFill>
        <p:spPr bwMode="auto">
          <a:xfrm>
            <a:off x="0" y="0"/>
            <a:ext cx="9142413" cy="6853238"/>
          </a:xfrm>
          <a:prstGeom prst="rect">
            <a:avLst/>
          </a:prstGeom>
          <a:noFill/>
          <a:ln w="9525">
            <a:noFill/>
            <a:miter lim="800000"/>
            <a:headEnd/>
            <a:tailEnd/>
          </a:ln>
        </p:spPr>
      </p:pic>
      <p:sp>
        <p:nvSpPr>
          <p:cNvPr id="248835"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MATERIALS DEGRADATION </a:t>
            </a:r>
            <a:endParaRPr lang="it-IT" sz="1800" b="1" i="1" dirty="0"/>
          </a:p>
        </p:txBody>
      </p:sp>
    </p:spTree>
    <p:extLst>
      <p:ext uri="{BB962C8B-B14F-4D97-AF65-F5344CB8AC3E}">
        <p14:creationId xmlns:p14="http://schemas.microsoft.com/office/powerpoint/2010/main" val="249870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835"/>
                                        </p:tgtEl>
                                        <p:attrNameLst>
                                          <p:attrName>style.visibility</p:attrName>
                                        </p:attrNameLst>
                                      </p:cBhvr>
                                      <p:to>
                                        <p:strVal val="visible"/>
                                      </p:to>
                                    </p:set>
                                    <p:animEffect transition="in" filter="dissolve">
                                      <p:cBhvr>
                                        <p:cTn id="7" dur="500"/>
                                        <p:tgtEl>
                                          <p:spTgt spid="248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nito 03"/>
          <p:cNvPicPr>
            <a:picLocks noChangeAspect="1" noChangeArrowheads="1"/>
          </p:cNvPicPr>
          <p:nvPr/>
        </p:nvPicPr>
        <p:blipFill>
          <a:blip r:embed="rId2" cstate="print"/>
          <a:srcRect l="10905"/>
          <a:stretch>
            <a:fillRect/>
          </a:stretch>
        </p:blipFill>
        <p:spPr bwMode="auto">
          <a:xfrm>
            <a:off x="0" y="-7938"/>
            <a:ext cx="9144000" cy="6865938"/>
          </a:xfrm>
          <a:prstGeom prst="rect">
            <a:avLst/>
          </a:prstGeom>
          <a:noFill/>
          <a:ln w="9525">
            <a:noFill/>
            <a:miter lim="800000"/>
            <a:headEnd/>
            <a:tailEnd/>
          </a:ln>
        </p:spPr>
      </p:pic>
    </p:spTree>
    <p:extLst>
      <p:ext uri="{BB962C8B-B14F-4D97-AF65-F5344CB8AC3E}">
        <p14:creationId xmlns:p14="http://schemas.microsoft.com/office/powerpoint/2010/main" val="6813821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Immagine 1" descr="HPIM92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2841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STRUCTURAL RENDER</a:t>
            </a:r>
            <a:r>
              <a:rPr lang="it-IT" sz="2800" b="1" i="1" dirty="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2867734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7380288" y="620713"/>
            <a:ext cx="1152525" cy="1216025"/>
          </a:xfrm>
          <a:prstGeom prst="rect">
            <a:avLst/>
          </a:prstGeom>
          <a:ln>
            <a:solidFill>
              <a:srgbClr val="002060"/>
            </a:solid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4"/>
          <a:srcRect/>
          <a:stretch>
            <a:fillRect/>
          </a:stretch>
        </p:blipFill>
        <p:spPr bwMode="auto">
          <a:xfrm>
            <a:off x="7380288" y="2133600"/>
            <a:ext cx="1152525" cy="1200150"/>
          </a:xfrm>
          <a:prstGeom prst="rect">
            <a:avLst/>
          </a:prstGeom>
          <a:ln>
            <a:solidFill>
              <a:srgbClr val="002060"/>
            </a:solid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00" y="423698"/>
            <a:ext cx="4286319" cy="6085052"/>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06562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130000" y="130000"/>
                                    </p:animScale>
                                  </p:childTnLst>
                                </p:cTn>
                              </p:par>
                              <p:par>
                                <p:cTn id="7" presetID="6" presetClass="emph" presetSubtype="0" fill="hold" nodeType="withEffect">
                                  <p:stCondLst>
                                    <p:cond delay="0"/>
                                  </p:stCondLst>
                                  <p:childTnLst>
                                    <p:animScale>
                                      <p:cBhvr>
                                        <p:cTn id="8" dur="1000" fill="hold"/>
                                        <p:tgtEl>
                                          <p:spTgt spid="7"/>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p:cNvPicPr>
            <a:picLocks noChangeAspect="1" noChangeArrowheads="1"/>
          </p:cNvPicPr>
          <p:nvPr/>
        </p:nvPicPr>
        <p:blipFill>
          <a:blip r:embed="rId2"/>
          <a:srcRect/>
          <a:stretch>
            <a:fillRect/>
          </a:stretch>
        </p:blipFill>
        <p:spPr bwMode="auto">
          <a:xfrm>
            <a:off x="2516188" y="473075"/>
            <a:ext cx="4079875" cy="5762625"/>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5347" name="Picture 5"/>
          <p:cNvPicPr>
            <a:picLocks noChangeAspect="1" noChangeArrowheads="1"/>
          </p:cNvPicPr>
          <p:nvPr/>
        </p:nvPicPr>
        <p:blipFill rotWithShape="1">
          <a:blip r:embed="rId3"/>
          <a:srcRect b="21654"/>
          <a:stretch/>
        </p:blipFill>
        <p:spPr bwMode="auto">
          <a:xfrm>
            <a:off x="1770063" y="309563"/>
            <a:ext cx="5572125" cy="6124575"/>
          </a:xfrm>
          <a:prstGeom prst="rect">
            <a:avLst/>
          </a:prstGeom>
          <a:ln>
            <a:solidFill>
              <a:srgbClr val="00206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ttangolo 3"/>
          <p:cNvSpPr>
            <a:spLocks noChangeArrowheads="1"/>
          </p:cNvSpPr>
          <p:nvPr/>
        </p:nvSpPr>
        <p:spPr bwMode="auto">
          <a:xfrm>
            <a:off x="5049838" y="5129213"/>
            <a:ext cx="2089150" cy="862012"/>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it-IT" altLang="it-IT">
              <a:solidFill>
                <a:srgbClr val="000000"/>
              </a:solidFill>
            </a:endParaRPr>
          </a:p>
        </p:txBody>
      </p:sp>
    </p:spTree>
    <p:extLst>
      <p:ext uri="{BB962C8B-B14F-4D97-AF65-F5344CB8AC3E}">
        <p14:creationId xmlns:p14="http://schemas.microsoft.com/office/powerpoint/2010/main" val="183780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fade">
                                      <p:cBhvr>
                                        <p:cTn id="7" dur="500"/>
                                        <p:tgtEl>
                                          <p:spTgt spid="185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Immagine 1" descr="Immagine 1279.jpg"/>
          <p:cNvPicPr>
            <a:picLocks noChangeAspect="1"/>
          </p:cNvPicPr>
          <p:nvPr/>
        </p:nvPicPr>
        <p:blipFill>
          <a:blip r:embed="rId2">
            <a:extLst>
              <a:ext uri="{28A0092B-C50C-407E-A947-70E740481C1C}">
                <a14:useLocalDpi xmlns:a14="http://schemas.microsoft.com/office/drawing/2010/main" val="0"/>
              </a:ext>
            </a:extLst>
          </a:blip>
          <a:srcRect l="14699" t="14224"/>
          <a:stretch>
            <a:fillRect/>
          </a:stretch>
        </p:blipFill>
        <p:spPr bwMode="auto">
          <a:xfrm>
            <a:off x="0" y="-100013"/>
            <a:ext cx="914400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Applying</a:t>
            </a:r>
            <a:r>
              <a:rPr lang="it-IT" altLang="it-IT" sz="1800" b="1" i="1" dirty="0" smtClean="0">
                <a:solidFill>
                  <a:srgbClr val="000000"/>
                </a:solidFill>
              </a:rPr>
              <a:t> the </a:t>
            </a:r>
            <a:r>
              <a:rPr lang="it-IT" altLang="it-IT" sz="1800" b="1" i="1" dirty="0" err="1" smtClean="0">
                <a:solidFill>
                  <a:srgbClr val="000000"/>
                </a:solidFill>
              </a:rPr>
              <a:t>structural</a:t>
            </a:r>
            <a:r>
              <a:rPr lang="it-IT" altLang="it-IT" sz="1800" b="1" i="1" dirty="0" smtClean="0">
                <a:solidFill>
                  <a:srgbClr val="000000"/>
                </a:solidFill>
              </a:rPr>
              <a:t> render</a:t>
            </a:r>
            <a:endParaRPr lang="it-IT" altLang="it-IT" sz="1800" b="1" i="1" dirty="0">
              <a:solidFill>
                <a:srgbClr val="000000"/>
              </a:solidFill>
            </a:endParaRPr>
          </a:p>
        </p:txBody>
      </p:sp>
    </p:spTree>
    <p:extLst>
      <p:ext uri="{BB962C8B-B14F-4D97-AF65-F5344CB8AC3E}">
        <p14:creationId xmlns:p14="http://schemas.microsoft.com/office/powerpoint/2010/main" val="2737467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Immagine 1" descr="Immagine 1278.jpg"/>
          <p:cNvPicPr>
            <a:picLocks noChangeAspect="1"/>
          </p:cNvPicPr>
          <p:nvPr/>
        </p:nvPicPr>
        <p:blipFill>
          <a:blip r:embed="rId2">
            <a:extLst>
              <a:ext uri="{28A0092B-C50C-407E-A947-70E740481C1C}">
                <a14:useLocalDpi xmlns:a14="http://schemas.microsoft.com/office/drawing/2010/main" val="0"/>
              </a:ext>
            </a:extLst>
          </a:blip>
          <a:srcRect l="3067" t="41658" b="38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Applying</a:t>
            </a:r>
            <a:r>
              <a:rPr lang="it-IT" altLang="it-IT" sz="1800" b="1" i="1" dirty="0" smtClean="0">
                <a:solidFill>
                  <a:srgbClr val="000000"/>
                </a:solidFill>
              </a:rPr>
              <a:t> the </a:t>
            </a:r>
            <a:r>
              <a:rPr lang="it-IT" altLang="it-IT" sz="1800" b="1" i="1" dirty="0" err="1" smtClean="0">
                <a:solidFill>
                  <a:srgbClr val="000000"/>
                </a:solidFill>
              </a:rPr>
              <a:t>structural</a:t>
            </a:r>
            <a:r>
              <a:rPr lang="it-IT" altLang="it-IT" sz="1800" b="1" i="1" dirty="0" smtClean="0">
                <a:solidFill>
                  <a:srgbClr val="000000"/>
                </a:solidFill>
              </a:rPr>
              <a:t> render</a:t>
            </a:r>
            <a:endParaRPr lang="it-IT" altLang="it-IT" sz="1800" b="1" i="1" dirty="0">
              <a:solidFill>
                <a:srgbClr val="000000"/>
              </a:solidFill>
            </a:endParaRPr>
          </a:p>
        </p:txBody>
      </p:sp>
    </p:spTree>
    <p:extLst>
      <p:ext uri="{BB962C8B-B14F-4D97-AF65-F5344CB8AC3E}">
        <p14:creationId xmlns:p14="http://schemas.microsoft.com/office/powerpoint/2010/main" val="37319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Documents and Settings\davide.bandera\Documenti\Linea MAPE-ANTIQUE\Immagini\MAPE-ANTIQUE STRUTTUALE NHL\_DM_9112.jpg"/>
          <p:cNvPicPr>
            <a:picLocks noChangeAspect="1" noChangeArrowheads="1"/>
          </p:cNvPicPr>
          <p:nvPr/>
        </p:nvPicPr>
        <p:blipFill>
          <a:blip r:embed="rId2" cstate="print"/>
          <a:srcRect/>
          <a:stretch>
            <a:fillRect/>
          </a:stretch>
        </p:blipFill>
        <p:spPr bwMode="auto">
          <a:xfrm>
            <a:off x="2051050" y="0"/>
            <a:ext cx="5257800" cy="6858000"/>
          </a:xfrm>
          <a:prstGeom prst="rect">
            <a:avLst/>
          </a:prstGeom>
          <a:noFill/>
          <a:ln w="9525">
            <a:noFill/>
            <a:miter lim="800000"/>
            <a:headEnd/>
            <a:tailEnd/>
          </a:ln>
        </p:spPr>
      </p:pic>
      <p:sp>
        <p:nvSpPr>
          <p:cNvPr id="4" name="Text Box 3"/>
          <p:cNvSpPr txBox="1">
            <a:spLocks noChangeArrowheads="1"/>
          </p:cNvSpPr>
          <p:nvPr/>
        </p:nvSpPr>
        <p:spPr bwMode="auto">
          <a:xfrm>
            <a:off x="1505260" y="5648881"/>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Squaring</a:t>
            </a:r>
            <a:r>
              <a:rPr lang="it-IT" sz="1800" b="1" i="1" dirty="0" smtClean="0"/>
              <a:t> off the </a:t>
            </a:r>
            <a:r>
              <a:rPr lang="it-IT" sz="1800" b="1" i="1" dirty="0" err="1" smtClean="0"/>
              <a:t>structural</a:t>
            </a:r>
            <a:r>
              <a:rPr lang="it-IT" sz="1800" b="1" i="1" dirty="0" smtClean="0"/>
              <a:t> render</a:t>
            </a:r>
            <a:endParaRPr lang="it-IT" sz="1800" b="1" i="1" dirty="0"/>
          </a:p>
        </p:txBody>
      </p:sp>
    </p:spTree>
    <p:extLst>
      <p:ext uri="{BB962C8B-B14F-4D97-AF65-F5344CB8AC3E}">
        <p14:creationId xmlns:p14="http://schemas.microsoft.com/office/powerpoint/2010/main" val="383119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olo 1"/>
          <p:cNvSpPr>
            <a:spLocks noGrp="1"/>
          </p:cNvSpPr>
          <p:nvPr>
            <p:ph type="title"/>
          </p:nvPr>
        </p:nvSpPr>
        <p:spPr/>
        <p:txBody>
          <a:bodyPr/>
          <a:lstStyle/>
          <a:p>
            <a:endParaRPr lang="it-IT" smtClean="0"/>
          </a:p>
        </p:txBody>
      </p:sp>
      <p:sp>
        <p:nvSpPr>
          <p:cNvPr id="108547" name="Segnaposto contenuto 2"/>
          <p:cNvSpPr>
            <a:spLocks noGrp="1"/>
          </p:cNvSpPr>
          <p:nvPr>
            <p:ph idx="1"/>
          </p:nvPr>
        </p:nvSpPr>
        <p:spPr/>
        <p:txBody>
          <a:bodyPr/>
          <a:lstStyle/>
          <a:p>
            <a:endParaRPr lang="it-IT" smtClean="0"/>
          </a:p>
        </p:txBody>
      </p:sp>
      <p:pic>
        <p:nvPicPr>
          <p:cNvPr id="108548" name="Picture 2" descr="C:\Documents and Settings\davide.bandera\Documenti\Linea MAPE-ANTIQUE\Immagini\MAPE-ANTIQUE STRUTTUALE NHL\_DM_9123.jpg"/>
          <p:cNvPicPr>
            <a:picLocks noChangeAspect="1" noChangeArrowheads="1"/>
          </p:cNvPicPr>
          <p:nvPr/>
        </p:nvPicPr>
        <p:blipFill>
          <a:blip r:embed="rId2" cstate="print"/>
          <a:srcRect r="11078"/>
          <a:stretch>
            <a:fillRect/>
          </a:stretch>
        </p:blipFill>
        <p:spPr bwMode="auto">
          <a:xfrm>
            <a:off x="0" y="0"/>
            <a:ext cx="9144000" cy="6858000"/>
          </a:xfrm>
          <a:prstGeom prst="rect">
            <a:avLst/>
          </a:prstGeom>
          <a:noFill/>
          <a:ln w="9525">
            <a:noFill/>
            <a:miter lim="800000"/>
            <a:headEnd/>
            <a:tailEnd/>
          </a:ln>
        </p:spPr>
      </p:pic>
      <p:sp>
        <p:nvSpPr>
          <p:cNvPr id="6"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Levelling</a:t>
            </a:r>
            <a:r>
              <a:rPr lang="it-IT" sz="1800" b="1" i="1" dirty="0" smtClean="0"/>
              <a:t> off the </a:t>
            </a:r>
            <a:r>
              <a:rPr lang="it-IT" sz="1800" b="1" i="1" dirty="0" err="1" smtClean="0"/>
              <a:t>structural</a:t>
            </a:r>
            <a:r>
              <a:rPr lang="it-IT" sz="1800" b="1" i="1" dirty="0" smtClean="0"/>
              <a:t> render</a:t>
            </a:r>
            <a:endParaRPr lang="it-IT" sz="1800" b="1" i="1" dirty="0"/>
          </a:p>
        </p:txBody>
      </p:sp>
    </p:spTree>
    <p:extLst>
      <p:ext uri="{BB962C8B-B14F-4D97-AF65-F5344CB8AC3E}">
        <p14:creationId xmlns:p14="http://schemas.microsoft.com/office/powerpoint/2010/main" val="34866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Immagine 1" descr="DSC_3126.jpg"/>
          <p:cNvPicPr>
            <a:picLocks noChangeAspect="1"/>
          </p:cNvPicPr>
          <p:nvPr/>
        </p:nvPicPr>
        <p:blipFill>
          <a:blip r:embed="rId2">
            <a:extLst>
              <a:ext uri="{28A0092B-C50C-407E-A947-70E740481C1C}">
                <a14:useLocalDpi xmlns:a14="http://schemas.microsoft.com/office/drawing/2010/main" val="0"/>
              </a:ext>
            </a:extLst>
          </a:blip>
          <a:srcRect l="113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Applying</a:t>
            </a:r>
            <a:r>
              <a:rPr lang="it-IT" altLang="it-IT" sz="1800" b="1" i="1" dirty="0" smtClean="0">
                <a:solidFill>
                  <a:srgbClr val="000000"/>
                </a:solidFill>
              </a:rPr>
              <a:t> the coloured </a:t>
            </a:r>
            <a:r>
              <a:rPr lang="it-IT" altLang="it-IT" sz="1800" b="1" i="1" dirty="0" err="1" smtClean="0">
                <a:solidFill>
                  <a:srgbClr val="000000"/>
                </a:solidFill>
              </a:rPr>
              <a:t>finishing</a:t>
            </a:r>
            <a:endParaRPr lang="it-IT" altLang="it-IT" sz="1800" b="1" i="1" dirty="0">
              <a:solidFill>
                <a:srgbClr val="000000"/>
              </a:solidFill>
            </a:endParaRPr>
          </a:p>
        </p:txBody>
      </p:sp>
    </p:spTree>
    <p:extLst>
      <p:ext uri="{BB962C8B-B14F-4D97-AF65-F5344CB8AC3E}">
        <p14:creationId xmlns:p14="http://schemas.microsoft.com/office/powerpoint/2010/main" val="49956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Immagine 1" descr="DSC_311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a:solidFill>
                  <a:srgbClr val="000000"/>
                </a:solidFill>
              </a:rPr>
              <a:t>Applying</a:t>
            </a:r>
            <a:r>
              <a:rPr lang="it-IT" altLang="it-IT" sz="1800" b="1" i="1" dirty="0">
                <a:solidFill>
                  <a:srgbClr val="000000"/>
                </a:solidFill>
              </a:rPr>
              <a:t> the coloured </a:t>
            </a:r>
            <a:r>
              <a:rPr lang="it-IT" altLang="it-IT" sz="1800" b="1" i="1" dirty="0" err="1" smtClean="0">
                <a:solidFill>
                  <a:srgbClr val="000000"/>
                </a:solidFill>
              </a:rPr>
              <a:t>finishing</a:t>
            </a:r>
            <a:endParaRPr lang="it-IT" altLang="it-IT" sz="1800" b="1" i="1" dirty="0">
              <a:solidFill>
                <a:srgbClr val="000000"/>
              </a:solidFill>
            </a:endParaRPr>
          </a:p>
        </p:txBody>
      </p:sp>
    </p:spTree>
    <p:extLst>
      <p:ext uri="{BB962C8B-B14F-4D97-AF65-F5344CB8AC3E}">
        <p14:creationId xmlns:p14="http://schemas.microsoft.com/office/powerpoint/2010/main" val="536613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DSCN685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3957" name="Text Box 5"/>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MATERIALS DEGRADATION</a:t>
            </a:r>
            <a:endParaRPr lang="it-IT" sz="1800" b="1" i="1" dirty="0"/>
          </a:p>
        </p:txBody>
      </p:sp>
    </p:spTree>
    <p:extLst>
      <p:ext uri="{BB962C8B-B14F-4D97-AF65-F5344CB8AC3E}">
        <p14:creationId xmlns:p14="http://schemas.microsoft.com/office/powerpoint/2010/main" val="4906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gtEl>
                                        <p:attrNameLst>
                                          <p:attrName>style.visibility</p:attrName>
                                        </p:attrNameLst>
                                      </p:cBhvr>
                                      <p:to>
                                        <p:strVal val="visible"/>
                                      </p:to>
                                    </p:set>
                                    <p:animEffect transition="in" filter="dissolve">
                                      <p:cBhvr>
                                        <p:cTn id="7" dur="500"/>
                                        <p:tgtEl>
                                          <p:spTgt spid="25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7"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7380288" y="620713"/>
            <a:ext cx="1152525" cy="1216025"/>
          </a:xfrm>
          <a:prstGeom prst="rect">
            <a:avLst/>
          </a:prstGeom>
          <a:ln>
            <a:solidFill>
              <a:srgbClr val="002060"/>
            </a:solidFill>
          </a:ln>
          <a:effectLst>
            <a:outerShdw blurRad="292100" dist="139700" dir="2700000" algn="tl" rotWithShape="0">
              <a:srgbClr val="333333">
                <a:alpha val="65000"/>
              </a:srgbClr>
            </a:outerShdw>
          </a:effectLst>
        </p:spPr>
      </p:pic>
      <p:pic>
        <p:nvPicPr>
          <p:cNvPr id="7" name="Picture 4"/>
          <p:cNvPicPr>
            <a:picLocks noChangeAspect="1" noChangeArrowheads="1"/>
          </p:cNvPicPr>
          <p:nvPr/>
        </p:nvPicPr>
        <p:blipFill>
          <a:blip r:embed="rId4"/>
          <a:srcRect/>
          <a:stretch>
            <a:fillRect/>
          </a:stretch>
        </p:blipFill>
        <p:spPr bwMode="auto">
          <a:xfrm>
            <a:off x="7380288" y="2133600"/>
            <a:ext cx="1152525" cy="1200150"/>
          </a:xfrm>
          <a:prstGeom prst="rect">
            <a:avLst/>
          </a:prstGeom>
          <a:ln>
            <a:solidFill>
              <a:srgbClr val="002060"/>
            </a:solid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00" y="423698"/>
            <a:ext cx="4286319" cy="6085052"/>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ttangolo 4"/>
          <p:cNvSpPr>
            <a:spLocks noChangeArrowheads="1"/>
          </p:cNvSpPr>
          <p:nvPr/>
        </p:nvSpPr>
        <p:spPr bwMode="auto">
          <a:xfrm>
            <a:off x="2700338" y="2201863"/>
            <a:ext cx="1800225" cy="1223962"/>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Char char="•"/>
              <a:defRPr sz="3200">
                <a:solidFill>
                  <a:schemeClr val="tx1"/>
                </a:solidFill>
                <a:latin typeface="Arial" charset="0"/>
                <a:ea typeface="MS PGothic" pitchFamily="34" charset="-128"/>
              </a:defRPr>
            </a:lvl1pPr>
            <a:lvl2pPr marL="742950" indent="-285750" algn="l" eaLnBrk="0" hangingPunct="0">
              <a:spcBef>
                <a:spcPct val="20000"/>
              </a:spcBef>
              <a:buChar char="–"/>
              <a:defRPr sz="2800">
                <a:solidFill>
                  <a:schemeClr val="tx1"/>
                </a:solidFill>
                <a:latin typeface="Arial" charset="0"/>
                <a:ea typeface="MS PGothic" pitchFamily="34" charset="-128"/>
              </a:defRPr>
            </a:lvl2pPr>
            <a:lvl3pPr marL="1143000" indent="-228600" algn="l" eaLnBrk="0" hangingPunct="0">
              <a:spcBef>
                <a:spcPct val="20000"/>
              </a:spcBef>
              <a:buChar char="•"/>
              <a:defRPr sz="2400">
                <a:solidFill>
                  <a:schemeClr val="tx1"/>
                </a:solidFill>
                <a:latin typeface="Arial" charset="0"/>
                <a:ea typeface="MS PGothic" pitchFamily="34" charset="-128"/>
              </a:defRPr>
            </a:lvl3pPr>
            <a:lvl4pPr marL="1600200" indent="-228600" algn="l" eaLnBrk="0" hangingPunct="0">
              <a:spcBef>
                <a:spcPct val="20000"/>
              </a:spcBef>
              <a:buChar char="–"/>
              <a:defRPr sz="2000">
                <a:solidFill>
                  <a:schemeClr val="tx1"/>
                </a:solidFill>
                <a:latin typeface="Arial" charset="0"/>
                <a:ea typeface="MS PGothic" pitchFamily="34" charset="-128"/>
              </a:defRPr>
            </a:lvl4pPr>
            <a:lvl5pPr marL="2057400" indent="-228600" algn="l" eaLnBrk="0" hangingPunct="0">
              <a:spcBef>
                <a:spcPct val="20000"/>
              </a:spcBef>
              <a:buChar char="»"/>
              <a:defRPr sz="2000">
                <a:solidFill>
                  <a:schemeClr val="tx1"/>
                </a:solidFill>
                <a:latin typeface="Arial"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pitchFamily="34" charset="-128"/>
              </a:defRPr>
            </a:lvl9pPr>
          </a:lstStyle>
          <a:p>
            <a:pPr algn="ctr" eaLnBrk="1" fontAlgn="auto" hangingPunct="1">
              <a:spcBef>
                <a:spcPct val="0"/>
              </a:spcBef>
              <a:spcAft>
                <a:spcPts val="0"/>
              </a:spcAft>
              <a:buFontTx/>
              <a:buNone/>
              <a:defRPr/>
            </a:pPr>
            <a:endParaRPr lang="it-IT" altLang="it-IT" sz="2400" kern="0" smtClean="0">
              <a:solidFill>
                <a:srgbClr val="000000"/>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6287" y="1988800"/>
            <a:ext cx="5051425" cy="3238918"/>
          </a:xfrm>
          <a:prstGeom prst="rect">
            <a:avLst/>
          </a:prstGeom>
          <a:ln w="31750">
            <a:solidFill>
              <a:srgbClr val="C0000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4734138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1000" fill="hold"/>
                                        <p:tgtEl>
                                          <p:spTgt spid="3"/>
                                        </p:tgtEl>
                                      </p:cBhvr>
                                      <p:by x="70000" y="70000"/>
                                    </p:animScale>
                                  </p:childTnLst>
                                </p:cTn>
                              </p:par>
                              <p:par>
                                <p:cTn id="17" presetID="6" presetClass="emph" presetSubtype="0" fill="hold" nodeType="withEffect">
                                  <p:stCondLst>
                                    <p:cond delay="0"/>
                                  </p:stCondLst>
                                  <p:childTnLst>
                                    <p:animScale>
                                      <p:cBhvr>
                                        <p:cTn id="18" dur="1000" fill="hold"/>
                                        <p:tgtEl>
                                          <p:spTgt spid="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IMG_67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250825" y="2841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STRUCTURAL RENDER + MESH</a:t>
            </a:r>
            <a:r>
              <a:rPr lang="it-IT" sz="2800" b="1" i="1" dirty="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3478498779"/>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davide.bandera\Documenti\Linea MAPE-ANTIQUE\Immagini\Foto SCHEDE TECNICHE\MAPE-ANTIQUE STRUTTURALE NHL\_DM_9074 - MAPE-ANTIQUE STRUTTURALE NHL.jpg"/>
          <p:cNvPicPr>
            <a:picLocks noChangeAspect="1" noChangeArrowheads="1"/>
          </p:cNvPicPr>
          <p:nvPr/>
        </p:nvPicPr>
        <p:blipFill>
          <a:blip r:embed="rId2"/>
          <a:srcRect l="2065" t="36049" r="23220" b="32708"/>
          <a:stretch>
            <a:fillRect/>
          </a:stretch>
        </p:blipFill>
        <p:spPr bwMode="auto">
          <a:xfrm>
            <a:off x="6350" y="0"/>
            <a:ext cx="9144000" cy="6858000"/>
          </a:xfrm>
          <a:prstGeom prst="rect">
            <a:avLst/>
          </a:prstGeom>
          <a:ln>
            <a:noFill/>
          </a:ln>
          <a:effectLst>
            <a:outerShdw blurRad="292100" dist="139700" dir="2700000" algn="tl" rotWithShape="0">
              <a:srgbClr val="333333">
                <a:alpha val="65000"/>
              </a:srgbClr>
            </a:outerShdw>
          </a:effectLst>
        </p:spPr>
      </p:pic>
      <p:sp>
        <p:nvSpPr>
          <p:cNvPr id="7"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solidFill>
                  <a:srgbClr val="000000"/>
                </a:solidFill>
              </a:rPr>
              <a:t>Particular</a:t>
            </a:r>
            <a:r>
              <a:rPr lang="it-IT" altLang="it-IT" sz="1800" b="1" i="1" dirty="0" smtClean="0">
                <a:solidFill>
                  <a:srgbClr val="000000"/>
                </a:solidFill>
              </a:rPr>
              <a:t> of the </a:t>
            </a:r>
            <a:r>
              <a:rPr lang="it-IT" altLang="it-IT" sz="1800" b="1" i="1" dirty="0" err="1" smtClean="0">
                <a:solidFill>
                  <a:srgbClr val="000000"/>
                </a:solidFill>
              </a:rPr>
              <a:t>structural</a:t>
            </a:r>
            <a:r>
              <a:rPr lang="it-IT" altLang="it-IT" sz="1800" b="1" i="1" dirty="0" smtClean="0">
                <a:solidFill>
                  <a:srgbClr val="000000"/>
                </a:solidFill>
              </a:rPr>
              <a:t> </a:t>
            </a:r>
            <a:r>
              <a:rPr lang="it-IT" altLang="it-IT" sz="1800" b="1" i="1" dirty="0" err="1" smtClean="0">
                <a:solidFill>
                  <a:srgbClr val="000000"/>
                </a:solidFill>
              </a:rPr>
              <a:t>renders</a:t>
            </a:r>
            <a:r>
              <a:rPr lang="it-IT" altLang="it-IT" sz="1800" b="1" i="1" dirty="0" smtClean="0">
                <a:solidFill>
                  <a:srgbClr val="000000"/>
                </a:solidFill>
              </a:rPr>
              <a:t> + </a:t>
            </a:r>
            <a:r>
              <a:rPr lang="it-IT" altLang="it-IT" sz="1800" b="1" i="1" dirty="0" err="1" smtClean="0">
                <a:solidFill>
                  <a:srgbClr val="000000"/>
                </a:solidFill>
              </a:rPr>
              <a:t>zinc</a:t>
            </a:r>
            <a:r>
              <a:rPr lang="it-IT" altLang="it-IT" sz="1800" b="1" i="1" dirty="0" smtClean="0">
                <a:solidFill>
                  <a:srgbClr val="000000"/>
                </a:solidFill>
              </a:rPr>
              <a:t> </a:t>
            </a:r>
            <a:r>
              <a:rPr lang="it-IT" altLang="it-IT" sz="1800" b="1" i="1" dirty="0" err="1" smtClean="0">
                <a:solidFill>
                  <a:srgbClr val="000000"/>
                </a:solidFill>
              </a:rPr>
              <a:t>plated</a:t>
            </a:r>
            <a:r>
              <a:rPr lang="it-IT" altLang="it-IT" sz="1800" b="1" i="1" dirty="0" smtClean="0">
                <a:solidFill>
                  <a:srgbClr val="000000"/>
                </a:solidFill>
              </a:rPr>
              <a:t> </a:t>
            </a:r>
            <a:r>
              <a:rPr lang="it-IT" altLang="it-IT" sz="1800" b="1" i="1" dirty="0" err="1" smtClean="0">
                <a:solidFill>
                  <a:srgbClr val="000000"/>
                </a:solidFill>
              </a:rPr>
              <a:t>mesh</a:t>
            </a:r>
            <a:endParaRPr lang="it-IT" altLang="it-IT" sz="1800" b="1" i="1" dirty="0">
              <a:solidFill>
                <a:srgbClr val="000000"/>
              </a:solidFill>
            </a:endParaRPr>
          </a:p>
        </p:txBody>
      </p:sp>
    </p:spTree>
    <p:extLst>
      <p:ext uri="{BB962C8B-B14F-4D97-AF65-F5344CB8AC3E}">
        <p14:creationId xmlns:p14="http://schemas.microsoft.com/office/powerpoint/2010/main" val="3116941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C:\Users\davide.bandera\Pictures\Villa Reale - MONZA (MB)\Serafin Andrea\IMG_08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51371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Picture 3" descr="C:\Users\davide.bandera\Pictures\Villa Reale - MONZA (MB)\Serafin Andrea\IMG_0871.JPG"/>
          <p:cNvPicPr>
            <a:picLocks noChangeAspect="1" noChangeArrowheads="1"/>
          </p:cNvPicPr>
          <p:nvPr/>
        </p:nvPicPr>
        <p:blipFill>
          <a:blip r:embed="rId3">
            <a:extLst>
              <a:ext uri="{28A0092B-C50C-407E-A947-70E740481C1C}">
                <a14:useLocalDpi xmlns:a14="http://schemas.microsoft.com/office/drawing/2010/main" val="0"/>
              </a:ext>
            </a:extLst>
          </a:blip>
          <a:srcRect l="13960" t="6126"/>
          <a:stretch>
            <a:fillRect/>
          </a:stretch>
        </p:blipFill>
        <p:spPr bwMode="auto">
          <a:xfrm>
            <a:off x="5292725" y="9525"/>
            <a:ext cx="3851275"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4" descr="C:\Users\davide.bandera\Pictures\Villa Reale - MONZA (MB)\Serafin Andrea\IMG_0868.JPG"/>
          <p:cNvPicPr>
            <a:picLocks noChangeAspect="1" noChangeArrowheads="1"/>
          </p:cNvPicPr>
          <p:nvPr/>
        </p:nvPicPr>
        <p:blipFill>
          <a:blip r:embed="rId4" cstate="print">
            <a:extLst>
              <a:ext uri="{28A0092B-C50C-407E-A947-70E740481C1C}">
                <a14:useLocalDpi xmlns:a14="http://schemas.microsoft.com/office/drawing/2010/main" val="0"/>
              </a:ext>
            </a:extLst>
          </a:blip>
          <a:srcRect r="19753"/>
          <a:stretch>
            <a:fillRect/>
          </a:stretch>
        </p:blipFill>
        <p:spPr bwMode="auto">
          <a:xfrm>
            <a:off x="5292725" y="3268663"/>
            <a:ext cx="38512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Arial" pitchFamily="34" charset="0"/>
                <a:ea typeface="MS PGothic" pitchFamily="34" charset="-128"/>
              </a:defRPr>
            </a:lvl1pPr>
            <a:lvl2pPr marL="742950" indent="-285750" algn="l" eaLnBrk="0" hangingPunct="0">
              <a:spcBef>
                <a:spcPct val="20000"/>
              </a:spcBef>
              <a:buChar char="–"/>
              <a:defRPr sz="2800">
                <a:solidFill>
                  <a:schemeClr val="tx1"/>
                </a:solidFill>
                <a:latin typeface="Arial" pitchFamily="34" charset="0"/>
                <a:ea typeface="MS PGothic" pitchFamily="34" charset="-128"/>
              </a:defRPr>
            </a:lvl2pPr>
            <a:lvl3pPr marL="1143000" indent="-228600" algn="l" eaLnBrk="0" hangingPunct="0">
              <a:spcBef>
                <a:spcPct val="20000"/>
              </a:spcBef>
              <a:buChar char="•"/>
              <a:defRPr sz="2400">
                <a:solidFill>
                  <a:schemeClr val="tx1"/>
                </a:solidFill>
                <a:latin typeface="Arial" pitchFamily="34" charset="0"/>
                <a:ea typeface="MS PGothic" pitchFamily="34" charset="-128"/>
              </a:defRPr>
            </a:lvl3pPr>
            <a:lvl4pPr marL="1600200" indent="-228600" algn="l" eaLnBrk="0" hangingPunct="0">
              <a:spcBef>
                <a:spcPct val="20000"/>
              </a:spcBef>
              <a:buChar char="–"/>
              <a:defRPr sz="2000">
                <a:solidFill>
                  <a:schemeClr val="tx1"/>
                </a:solidFill>
                <a:latin typeface="Arial" pitchFamily="34" charset="0"/>
                <a:ea typeface="MS PGothic" pitchFamily="34" charset="-128"/>
              </a:defRPr>
            </a:lvl4pPr>
            <a:lvl5pPr marL="2057400" indent="-228600" algn="l"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50000"/>
              </a:spcBef>
              <a:buFontTx/>
              <a:buNone/>
            </a:pPr>
            <a:r>
              <a:rPr lang="it-IT" altLang="it-IT" sz="1800" b="1" i="1" dirty="0" err="1" smtClean="0">
                <a:solidFill>
                  <a:srgbClr val="000000"/>
                </a:solidFill>
              </a:rPr>
              <a:t>Fastening</a:t>
            </a:r>
            <a:r>
              <a:rPr lang="it-IT" altLang="it-IT" sz="1800" b="1" i="1" dirty="0" smtClean="0">
                <a:solidFill>
                  <a:srgbClr val="000000"/>
                </a:solidFill>
              </a:rPr>
              <a:t> the </a:t>
            </a:r>
            <a:r>
              <a:rPr lang="it-IT" altLang="it-IT" sz="1800" b="1" i="1" dirty="0" err="1" smtClean="0">
                <a:solidFill>
                  <a:srgbClr val="000000"/>
                </a:solidFill>
              </a:rPr>
              <a:t>glass</a:t>
            </a:r>
            <a:r>
              <a:rPr lang="it-IT" altLang="it-IT" sz="1800" b="1" i="1" dirty="0" smtClean="0">
                <a:solidFill>
                  <a:srgbClr val="000000"/>
                </a:solidFill>
              </a:rPr>
              <a:t> </a:t>
            </a:r>
            <a:r>
              <a:rPr lang="it-IT" altLang="it-IT" sz="1800" b="1" i="1" dirty="0" err="1" smtClean="0">
                <a:solidFill>
                  <a:srgbClr val="000000"/>
                </a:solidFill>
              </a:rPr>
              <a:t>fibers</a:t>
            </a:r>
            <a:r>
              <a:rPr lang="it-IT" altLang="it-IT" sz="1800" b="1" i="1" dirty="0" smtClean="0">
                <a:solidFill>
                  <a:srgbClr val="000000"/>
                </a:solidFill>
              </a:rPr>
              <a:t> </a:t>
            </a:r>
            <a:r>
              <a:rPr lang="it-IT" altLang="it-IT" sz="1800" b="1" i="1" dirty="0" err="1" smtClean="0">
                <a:solidFill>
                  <a:srgbClr val="000000"/>
                </a:solidFill>
              </a:rPr>
              <a:t>mesh</a:t>
            </a:r>
            <a:endParaRPr lang="it-IT" altLang="it-IT" sz="1800" b="1" i="1" dirty="0">
              <a:solidFill>
                <a:srgbClr val="000000"/>
              </a:solidFill>
            </a:endParaRPr>
          </a:p>
        </p:txBody>
      </p:sp>
    </p:spTree>
    <p:extLst>
      <p:ext uri="{BB962C8B-B14F-4D97-AF65-F5344CB8AC3E}">
        <p14:creationId xmlns:p14="http://schemas.microsoft.com/office/powerpoint/2010/main" val="2231752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8" name="Picture 5" descr="C:\Users\davide.bandera\Desktop\FOTO\Edificio privato - SAN VINCENZO (LI)\IMG_3345 (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50165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Picture 6" descr="C:\Users\davide.bandera\Desktop\FOTO\Edificio privato - SAN VINCENZO (LI)\IMG_3344 (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50165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Arial" pitchFamily="34" charset="0"/>
                <a:ea typeface="MS PGothic" pitchFamily="34" charset="-128"/>
              </a:defRPr>
            </a:lvl1pPr>
            <a:lvl2pPr marL="742950" indent="-285750" algn="l" eaLnBrk="0" hangingPunct="0">
              <a:spcBef>
                <a:spcPct val="20000"/>
              </a:spcBef>
              <a:buChar char="–"/>
              <a:defRPr sz="2800">
                <a:solidFill>
                  <a:schemeClr val="tx1"/>
                </a:solidFill>
                <a:latin typeface="Arial" pitchFamily="34" charset="0"/>
                <a:ea typeface="MS PGothic" pitchFamily="34" charset="-128"/>
              </a:defRPr>
            </a:lvl2pPr>
            <a:lvl3pPr marL="1143000" indent="-228600" algn="l" eaLnBrk="0" hangingPunct="0">
              <a:spcBef>
                <a:spcPct val="20000"/>
              </a:spcBef>
              <a:buChar char="•"/>
              <a:defRPr sz="2400">
                <a:solidFill>
                  <a:schemeClr val="tx1"/>
                </a:solidFill>
                <a:latin typeface="Arial" pitchFamily="34" charset="0"/>
                <a:ea typeface="MS PGothic" pitchFamily="34" charset="-128"/>
              </a:defRPr>
            </a:lvl3pPr>
            <a:lvl4pPr marL="1600200" indent="-228600" algn="l" eaLnBrk="0" hangingPunct="0">
              <a:spcBef>
                <a:spcPct val="20000"/>
              </a:spcBef>
              <a:buChar char="–"/>
              <a:defRPr sz="2000">
                <a:solidFill>
                  <a:schemeClr val="tx1"/>
                </a:solidFill>
                <a:latin typeface="Arial" pitchFamily="34" charset="0"/>
                <a:ea typeface="MS PGothic" pitchFamily="34" charset="-128"/>
              </a:defRPr>
            </a:lvl4pPr>
            <a:lvl5pPr marL="2057400" indent="-228600" algn="l"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50000"/>
              </a:spcBef>
              <a:buFontTx/>
              <a:buNone/>
            </a:pPr>
            <a:r>
              <a:rPr lang="it-IT" altLang="it-IT" sz="1800" b="1" i="1" dirty="0" err="1" smtClean="0">
                <a:solidFill>
                  <a:srgbClr val="000000"/>
                </a:solidFill>
              </a:rPr>
              <a:t>Fastening</a:t>
            </a:r>
            <a:r>
              <a:rPr lang="it-IT" altLang="it-IT" sz="1800" b="1" i="1" dirty="0" smtClean="0">
                <a:solidFill>
                  <a:srgbClr val="000000"/>
                </a:solidFill>
              </a:rPr>
              <a:t> the </a:t>
            </a:r>
            <a:r>
              <a:rPr lang="it-IT" altLang="it-IT" sz="1800" b="1" i="1" dirty="0" err="1" smtClean="0">
                <a:solidFill>
                  <a:srgbClr val="000000"/>
                </a:solidFill>
              </a:rPr>
              <a:t>glass</a:t>
            </a:r>
            <a:r>
              <a:rPr lang="it-IT" altLang="it-IT" sz="1800" b="1" i="1" dirty="0" smtClean="0">
                <a:solidFill>
                  <a:srgbClr val="000000"/>
                </a:solidFill>
              </a:rPr>
              <a:t> </a:t>
            </a:r>
            <a:r>
              <a:rPr lang="it-IT" altLang="it-IT" sz="1800" b="1" i="1" dirty="0" err="1" smtClean="0">
                <a:solidFill>
                  <a:srgbClr val="000000"/>
                </a:solidFill>
              </a:rPr>
              <a:t>fibers</a:t>
            </a:r>
            <a:r>
              <a:rPr lang="it-IT" altLang="it-IT" sz="1800" b="1" i="1" dirty="0" smtClean="0">
                <a:solidFill>
                  <a:srgbClr val="000000"/>
                </a:solidFill>
              </a:rPr>
              <a:t> </a:t>
            </a:r>
            <a:r>
              <a:rPr lang="it-IT" altLang="it-IT" sz="1800" b="1" i="1" dirty="0" err="1" smtClean="0">
                <a:solidFill>
                  <a:srgbClr val="000000"/>
                </a:solidFill>
              </a:rPr>
              <a:t>mesh</a:t>
            </a:r>
            <a:endParaRPr lang="it-IT" altLang="it-IT" sz="1800" b="1" i="1" dirty="0">
              <a:solidFill>
                <a:srgbClr val="000000"/>
              </a:solidFill>
            </a:endParaRPr>
          </a:p>
        </p:txBody>
      </p:sp>
    </p:spTree>
    <p:extLst>
      <p:ext uri="{BB962C8B-B14F-4D97-AF65-F5344CB8AC3E}">
        <p14:creationId xmlns:p14="http://schemas.microsoft.com/office/powerpoint/2010/main" val="296349081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davide.bandera\Desktop\M-A STRUTTURALE NHL + MAPENET EM40\IMG_0307.JPG"/>
          <p:cNvPicPr>
            <a:picLocks noChangeAspect="1" noChangeArrowheads="1"/>
          </p:cNvPicPr>
          <p:nvPr/>
        </p:nvPicPr>
        <p:blipFill>
          <a:blip r:embed="rId2">
            <a:extLst>
              <a:ext uri="{28A0092B-C50C-407E-A947-70E740481C1C}">
                <a14:useLocalDpi xmlns:a14="http://schemas.microsoft.com/office/drawing/2010/main" val="0"/>
              </a:ext>
            </a:extLst>
          </a:blip>
          <a:srcRect l="19279"/>
          <a:stretch>
            <a:fillRect/>
          </a:stretch>
        </p:blipFill>
        <p:spPr bwMode="auto">
          <a:xfrm>
            <a:off x="0" y="-7938"/>
            <a:ext cx="41513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3" name="Picture 3" descr="C:\Users\davide.bandera\Desktop\M-A STRUTTURALE NHL + MAPENET EM40\IMG_0309.JPG"/>
          <p:cNvPicPr>
            <a:picLocks noChangeAspect="1" noChangeArrowheads="1"/>
          </p:cNvPicPr>
          <p:nvPr/>
        </p:nvPicPr>
        <p:blipFill>
          <a:blip r:embed="rId3">
            <a:extLst>
              <a:ext uri="{28A0092B-C50C-407E-A947-70E740481C1C}">
                <a14:useLocalDpi xmlns:a14="http://schemas.microsoft.com/office/drawing/2010/main" val="0"/>
              </a:ext>
            </a:extLst>
          </a:blip>
          <a:srcRect l="2548" r="6342"/>
          <a:stretch>
            <a:fillRect/>
          </a:stretch>
        </p:blipFill>
        <p:spPr bwMode="auto">
          <a:xfrm>
            <a:off x="4356100" y="1588"/>
            <a:ext cx="4824413"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algn="l" eaLnBrk="0" hangingPunct="0">
              <a:spcBef>
                <a:spcPct val="20000"/>
              </a:spcBef>
              <a:buChar char="•"/>
              <a:defRPr sz="3200">
                <a:solidFill>
                  <a:schemeClr val="tx1"/>
                </a:solidFill>
                <a:latin typeface="Arial" pitchFamily="34" charset="0"/>
                <a:ea typeface="MS PGothic" pitchFamily="34" charset="-128"/>
              </a:defRPr>
            </a:lvl1pPr>
            <a:lvl2pPr marL="742950" indent="-285750" algn="l" eaLnBrk="0" hangingPunct="0">
              <a:spcBef>
                <a:spcPct val="20000"/>
              </a:spcBef>
              <a:buChar char="–"/>
              <a:defRPr sz="2800">
                <a:solidFill>
                  <a:schemeClr val="tx1"/>
                </a:solidFill>
                <a:latin typeface="Arial" pitchFamily="34" charset="0"/>
                <a:ea typeface="MS PGothic" pitchFamily="34" charset="-128"/>
              </a:defRPr>
            </a:lvl2pPr>
            <a:lvl3pPr marL="1143000" indent="-228600" algn="l" eaLnBrk="0" hangingPunct="0">
              <a:spcBef>
                <a:spcPct val="20000"/>
              </a:spcBef>
              <a:buChar char="•"/>
              <a:defRPr sz="2400">
                <a:solidFill>
                  <a:schemeClr val="tx1"/>
                </a:solidFill>
                <a:latin typeface="Arial" pitchFamily="34" charset="0"/>
                <a:ea typeface="MS PGothic" pitchFamily="34" charset="-128"/>
              </a:defRPr>
            </a:lvl3pPr>
            <a:lvl4pPr marL="1600200" indent="-228600" algn="l" eaLnBrk="0" hangingPunct="0">
              <a:spcBef>
                <a:spcPct val="20000"/>
              </a:spcBef>
              <a:buChar char="–"/>
              <a:defRPr sz="2000">
                <a:solidFill>
                  <a:schemeClr val="tx1"/>
                </a:solidFill>
                <a:latin typeface="Arial" pitchFamily="34" charset="0"/>
                <a:ea typeface="MS PGothic" pitchFamily="34" charset="-128"/>
              </a:defRPr>
            </a:lvl4pPr>
            <a:lvl5pPr marL="2057400" indent="-228600" algn="l"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50000"/>
              </a:spcBef>
              <a:buFontTx/>
              <a:buNone/>
            </a:pPr>
            <a:r>
              <a:rPr lang="it-IT" altLang="it-IT" sz="1800" b="1" i="1" dirty="0" err="1" smtClean="0">
                <a:solidFill>
                  <a:srgbClr val="000000"/>
                </a:solidFill>
              </a:rPr>
              <a:t>Fastening</a:t>
            </a:r>
            <a:r>
              <a:rPr lang="it-IT" altLang="it-IT" sz="1800" b="1" i="1" dirty="0" smtClean="0">
                <a:solidFill>
                  <a:srgbClr val="000000"/>
                </a:solidFill>
              </a:rPr>
              <a:t> the </a:t>
            </a:r>
            <a:r>
              <a:rPr lang="it-IT" altLang="it-IT" sz="1800" b="1" i="1" dirty="0" err="1" smtClean="0">
                <a:solidFill>
                  <a:srgbClr val="000000"/>
                </a:solidFill>
              </a:rPr>
              <a:t>glass</a:t>
            </a:r>
            <a:r>
              <a:rPr lang="it-IT" altLang="it-IT" sz="1800" b="1" i="1" dirty="0" smtClean="0">
                <a:solidFill>
                  <a:srgbClr val="000000"/>
                </a:solidFill>
              </a:rPr>
              <a:t> </a:t>
            </a:r>
            <a:r>
              <a:rPr lang="it-IT" altLang="it-IT" sz="1800" b="1" i="1" dirty="0" err="1" smtClean="0">
                <a:solidFill>
                  <a:srgbClr val="000000"/>
                </a:solidFill>
              </a:rPr>
              <a:t>fibers</a:t>
            </a:r>
            <a:r>
              <a:rPr lang="it-IT" altLang="it-IT" sz="1800" b="1" i="1" dirty="0" smtClean="0">
                <a:solidFill>
                  <a:srgbClr val="000000"/>
                </a:solidFill>
              </a:rPr>
              <a:t> </a:t>
            </a:r>
            <a:r>
              <a:rPr lang="it-IT" altLang="it-IT" sz="1800" b="1" i="1" dirty="0" err="1" smtClean="0">
                <a:solidFill>
                  <a:srgbClr val="000000"/>
                </a:solidFill>
              </a:rPr>
              <a:t>mesh</a:t>
            </a:r>
            <a:endParaRPr lang="it-IT" altLang="it-IT" sz="1800" b="1" i="1" dirty="0">
              <a:solidFill>
                <a:srgbClr val="000000"/>
              </a:solidFill>
            </a:endParaRPr>
          </a:p>
        </p:txBody>
      </p:sp>
    </p:spTree>
    <p:extLst>
      <p:ext uri="{BB962C8B-B14F-4D97-AF65-F5344CB8AC3E}">
        <p14:creationId xmlns:p14="http://schemas.microsoft.com/office/powerpoint/2010/main" val="239347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G_668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28035" name="Text Box 3"/>
          <p:cNvSpPr txBox="1">
            <a:spLocks noChangeArrowheads="1"/>
          </p:cNvSpPr>
          <p:nvPr/>
        </p:nvSpPr>
        <p:spPr bwMode="auto">
          <a:xfrm>
            <a:off x="1485900" y="6018213"/>
            <a:ext cx="6614590" cy="369332"/>
          </a:xfrm>
          <a:prstGeom prst="rect">
            <a:avLst/>
          </a:prstGeom>
          <a:solidFill>
            <a:schemeClr val="bg1"/>
          </a:solidFill>
          <a:ln w="9525">
            <a:solidFill>
              <a:schemeClr val="tx1"/>
            </a:solidFill>
            <a:miter lim="800000"/>
            <a:headEnd/>
            <a:tailEnd/>
          </a:ln>
        </p:spPr>
        <p:txBody>
          <a:bodyPr wrap="square">
            <a:spAutoFit/>
          </a:bodyPr>
          <a:lstStyle/>
          <a:p>
            <a:pPr eaLnBrk="1" hangingPunct="1">
              <a:spcBef>
                <a:spcPct val="50000"/>
              </a:spcBef>
            </a:pPr>
            <a:r>
              <a:rPr lang="it-IT" sz="1800" b="1" i="1" dirty="0" err="1" smtClean="0"/>
              <a:t>Checking</a:t>
            </a:r>
            <a:r>
              <a:rPr lang="it-IT" sz="1800" b="1" i="1" dirty="0" smtClean="0"/>
              <a:t> the gap </a:t>
            </a:r>
            <a:r>
              <a:rPr lang="it-IT" sz="1800" b="1" i="1" dirty="0" err="1" smtClean="0"/>
              <a:t>between</a:t>
            </a:r>
            <a:r>
              <a:rPr lang="it-IT" sz="1800" b="1" i="1" dirty="0" smtClean="0"/>
              <a:t> the </a:t>
            </a:r>
            <a:r>
              <a:rPr lang="it-IT" sz="1800" b="1" i="1" dirty="0" err="1" smtClean="0"/>
              <a:t>mesh</a:t>
            </a:r>
            <a:r>
              <a:rPr lang="it-IT" sz="1800" b="1" i="1" dirty="0" smtClean="0"/>
              <a:t> and the </a:t>
            </a:r>
            <a:r>
              <a:rPr lang="it-IT" sz="1800" b="1" i="1" dirty="0" err="1" smtClean="0"/>
              <a:t>substrate</a:t>
            </a:r>
            <a:endParaRPr lang="it-IT" sz="1800" b="1" i="1" dirty="0"/>
          </a:p>
        </p:txBody>
      </p:sp>
    </p:spTree>
    <p:extLst>
      <p:ext uri="{BB962C8B-B14F-4D97-AF65-F5344CB8AC3E}">
        <p14:creationId xmlns:p14="http://schemas.microsoft.com/office/powerpoint/2010/main" val="1860539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8035"/>
                                        </p:tgtEl>
                                        <p:attrNameLst>
                                          <p:attrName>style.visibility</p:attrName>
                                        </p:attrNameLst>
                                      </p:cBhvr>
                                      <p:to>
                                        <p:strVal val="visible"/>
                                      </p:to>
                                    </p:set>
                                    <p:animEffect transition="in" filter="dissolve">
                                      <p:cBhvr>
                                        <p:cTn id="7" dur="500"/>
                                        <p:tgtEl>
                                          <p:spTgt spid="428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a:srcRect/>
          <a:stretch>
            <a:fillRect/>
          </a:stretch>
        </p:blipFill>
        <p:spPr bwMode="auto">
          <a:xfrm>
            <a:off x="7380288" y="620713"/>
            <a:ext cx="1152525" cy="1216025"/>
          </a:xfrm>
          <a:prstGeom prst="rect">
            <a:avLst/>
          </a:prstGeom>
          <a:ln>
            <a:solidFill>
              <a:srgbClr val="002060"/>
            </a:solid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4"/>
          <a:srcRect/>
          <a:stretch>
            <a:fillRect/>
          </a:stretch>
        </p:blipFill>
        <p:spPr bwMode="auto">
          <a:xfrm>
            <a:off x="7380288" y="2133600"/>
            <a:ext cx="1152525" cy="1200150"/>
          </a:xfrm>
          <a:prstGeom prst="rect">
            <a:avLst/>
          </a:prstGeom>
          <a:ln>
            <a:solidFill>
              <a:srgbClr val="002060"/>
            </a:solid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510" y="423698"/>
            <a:ext cx="4286319" cy="6085052"/>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33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8912">
            <a:off x="1814513" y="1341438"/>
            <a:ext cx="5565775"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39440" y="2636890"/>
            <a:ext cx="3528490" cy="400110"/>
          </a:xfrm>
          <a:prstGeom prst="rect">
            <a:avLst/>
          </a:prstGeom>
          <a:solidFill>
            <a:srgbClr val="FFFFFF"/>
          </a:solidFill>
          <a:ln>
            <a:solidFill>
              <a:schemeClr val="tx1"/>
            </a:solidFill>
          </a:ln>
          <a:effectLst>
            <a:outerShdw blurRad="50800" dir="2220000" algn="tl" rotWithShape="0">
              <a:prstClr val="black">
                <a:alpha val="40000"/>
              </a:prstClr>
            </a:outerShdw>
          </a:effectLst>
        </p:spPr>
        <p:txBody>
          <a:bodyPr wrap="square">
            <a:spAutoFit/>
          </a:bodyPr>
          <a:lstStyle/>
          <a:p>
            <a:pPr eaLnBrk="0" hangingPunct="0">
              <a:tabLst>
                <a:tab pos="85725" algn="l"/>
              </a:tabLst>
              <a:defRPr/>
            </a:pPr>
            <a:r>
              <a:rPr lang="it-IT" sz="1800" b="1" dirty="0" smtClean="0">
                <a:solidFill>
                  <a:srgbClr val="002060"/>
                </a:solidFill>
                <a:cs typeface="HelveticaNeueLT W1G 47 LtCn"/>
              </a:rPr>
              <a:t>with</a:t>
            </a:r>
            <a:r>
              <a:rPr lang="it-IT" sz="2000" b="1" dirty="0" smtClean="0">
                <a:solidFill>
                  <a:srgbClr val="002060"/>
                </a:solidFill>
                <a:latin typeface="Arial" charset="0"/>
                <a:cs typeface="HelveticaNeueLT W1G 47 LtCn"/>
              </a:rPr>
              <a:t> GLASS </a:t>
            </a:r>
            <a:r>
              <a:rPr lang="it-IT" sz="2000" b="1" dirty="0" smtClean="0">
                <a:solidFill>
                  <a:srgbClr val="002060"/>
                </a:solidFill>
                <a:cs typeface="HelveticaNeueLT W1G 47 LtCn"/>
              </a:rPr>
              <a:t>FIBERS MESH</a:t>
            </a:r>
            <a:endParaRPr lang="it-IT" sz="2800" b="1" dirty="0">
              <a:solidFill>
                <a:srgbClr val="002060"/>
              </a:solidFill>
              <a:latin typeface="Arial" charset="0"/>
              <a:cs typeface="HelveticaNeueLT W1G 47 LtCn"/>
            </a:endParaRPr>
          </a:p>
        </p:txBody>
      </p:sp>
      <p:sp>
        <p:nvSpPr>
          <p:cNvPr id="7" name="CasellaDiTesto 6"/>
          <p:cNvSpPr txBox="1"/>
          <p:nvPr/>
        </p:nvSpPr>
        <p:spPr>
          <a:xfrm>
            <a:off x="5508130" y="4725180"/>
            <a:ext cx="3311862" cy="400110"/>
          </a:xfrm>
          <a:prstGeom prst="rect">
            <a:avLst/>
          </a:prstGeom>
          <a:solidFill>
            <a:srgbClr val="FFFFFF"/>
          </a:solidFill>
          <a:ln>
            <a:solidFill>
              <a:schemeClr val="tx1"/>
            </a:solidFill>
          </a:ln>
          <a:effectLst>
            <a:outerShdw blurRad="50800" dir="2220000" algn="tl" rotWithShape="0">
              <a:prstClr val="black">
                <a:alpha val="40000"/>
              </a:prstClr>
            </a:outerShdw>
          </a:effectLst>
        </p:spPr>
        <p:txBody>
          <a:bodyPr wrap="square">
            <a:spAutoFit/>
          </a:bodyPr>
          <a:lstStyle/>
          <a:p>
            <a:pPr eaLnBrk="0" hangingPunct="0">
              <a:tabLst>
                <a:tab pos="85725" algn="l"/>
              </a:tabLst>
              <a:defRPr/>
            </a:pPr>
            <a:r>
              <a:rPr lang="it-IT" sz="1800" b="1" dirty="0">
                <a:solidFill>
                  <a:srgbClr val="002060"/>
                </a:solidFill>
                <a:cs typeface="HelveticaNeueLT W1G 47 LtCn"/>
              </a:rPr>
              <a:t>w</a:t>
            </a:r>
            <a:r>
              <a:rPr lang="it-IT" sz="1800" b="1" dirty="0" smtClean="0">
                <a:solidFill>
                  <a:srgbClr val="002060"/>
                </a:solidFill>
                <a:cs typeface="HelveticaNeueLT W1G 47 LtCn"/>
              </a:rPr>
              <a:t>ith</a:t>
            </a:r>
            <a:r>
              <a:rPr lang="it-IT" sz="2000" b="1" dirty="0" smtClean="0">
                <a:solidFill>
                  <a:srgbClr val="002060"/>
                </a:solidFill>
                <a:cs typeface="HelveticaNeueLT W1G 47 LtCn"/>
              </a:rPr>
              <a:t> </a:t>
            </a:r>
            <a:r>
              <a:rPr lang="it-IT" sz="2000" b="1" dirty="0" smtClean="0">
                <a:solidFill>
                  <a:srgbClr val="002060"/>
                </a:solidFill>
                <a:latin typeface="Arial" charset="0"/>
                <a:cs typeface="HelveticaNeueLT W1G 47 LtCn"/>
              </a:rPr>
              <a:t>ZINC PLATED MESH</a:t>
            </a:r>
            <a:endParaRPr lang="it-IT" sz="2800" b="1" dirty="0">
              <a:solidFill>
                <a:srgbClr val="002060"/>
              </a:solidFill>
              <a:latin typeface="Arial" charset="0"/>
              <a:cs typeface="HelveticaNeueLT W1G 47 LtCn"/>
            </a:endParaRPr>
          </a:p>
        </p:txBody>
      </p:sp>
    </p:spTree>
    <p:extLst>
      <p:ext uri="{BB962C8B-B14F-4D97-AF65-F5344CB8AC3E}">
        <p14:creationId xmlns:p14="http://schemas.microsoft.com/office/powerpoint/2010/main" val="84351457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3154"/>
                                        </p:tgtEl>
                                        <p:attrNameLst>
                                          <p:attrName>style.visibility</p:attrName>
                                        </p:attrNameLst>
                                      </p:cBhvr>
                                      <p:to>
                                        <p:strVal val="visible"/>
                                      </p:to>
                                    </p:set>
                                    <p:animEffect transition="in" filter="fade">
                                      <p:cBhvr>
                                        <p:cTn id="7" dur="500"/>
                                        <p:tgtEl>
                                          <p:spTgt spid="4331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50" y="481012"/>
            <a:ext cx="4179970" cy="5934075"/>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4" descr="C:\Users\salad\Desktop\2016_03_02_12_53_25_Test_Report_MapeWall_I_R_Rete_Zincata.pdf_PROTETTO_Adobe_Reader.jpg"/>
          <p:cNvPicPr>
            <a:picLocks noChangeAspect="1" noChangeArrowheads="1"/>
          </p:cNvPicPr>
          <p:nvPr/>
        </p:nvPicPr>
        <p:blipFill>
          <a:blip r:embed="rId4"/>
          <a:srcRect/>
          <a:stretch>
            <a:fillRect/>
          </a:stretch>
        </p:blipFill>
        <p:spPr bwMode="auto">
          <a:xfrm>
            <a:off x="5435600" y="1123950"/>
            <a:ext cx="2638425" cy="3695700"/>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3" descr="C:\Users\salad\Desktop\2016_03_02_12_52_51_Test_Report_MapeWall_I_R_EM_30.pdf_PROTETTO_Adobe_Reader.jpg"/>
          <p:cNvPicPr>
            <a:picLocks noChangeAspect="1" noChangeArrowheads="1"/>
          </p:cNvPicPr>
          <p:nvPr/>
        </p:nvPicPr>
        <p:blipFill>
          <a:blip r:embed="rId5"/>
          <a:srcRect/>
          <a:stretch>
            <a:fillRect/>
          </a:stretch>
        </p:blipFill>
        <p:spPr bwMode="auto">
          <a:xfrm rot="21184883">
            <a:off x="4135438" y="2133600"/>
            <a:ext cx="2605087" cy="3524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salad\Desktop\2016_03_02_12_52_51_Test_Report_MapeWall_I_R_EM_30.pdf_PROTETTO_Adobe_Reader.jpg"/>
          <p:cNvPicPr>
            <a:picLocks noChangeAspect="1" noChangeArrowheads="1"/>
          </p:cNvPicPr>
          <p:nvPr/>
        </p:nvPicPr>
        <p:blipFill>
          <a:blip r:embed="rId5"/>
          <a:srcRect/>
          <a:stretch>
            <a:fillRect/>
          </a:stretch>
        </p:blipFill>
        <p:spPr bwMode="auto">
          <a:xfrm rot="437812">
            <a:off x="5937250" y="2744788"/>
            <a:ext cx="2605088" cy="3524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sellaDiTesto 11"/>
          <p:cNvSpPr txBox="1"/>
          <p:nvPr/>
        </p:nvSpPr>
        <p:spPr>
          <a:xfrm>
            <a:off x="4139940" y="5589300"/>
            <a:ext cx="2895600" cy="708025"/>
          </a:xfrm>
          <a:prstGeom prst="rect">
            <a:avLst/>
          </a:prstGeom>
          <a:solidFill>
            <a:srgbClr val="FFFFFF"/>
          </a:solidFill>
          <a:ln>
            <a:solidFill>
              <a:schemeClr val="tx1"/>
            </a:solidFill>
          </a:ln>
          <a:effectLst>
            <a:outerShdw blurRad="50800" dir="2220000" algn="tl" rotWithShape="0">
              <a:prstClr val="black">
                <a:alpha val="40000"/>
              </a:prstClr>
            </a:outerShdw>
          </a:effectLst>
        </p:spPr>
        <p:txBody>
          <a:bodyPr>
            <a:spAutoFit/>
          </a:bodyPr>
          <a:lstStyle/>
          <a:p>
            <a:pPr eaLnBrk="0" hangingPunct="0">
              <a:tabLst>
                <a:tab pos="85725" algn="l"/>
              </a:tabLst>
              <a:defRPr/>
            </a:pPr>
            <a:r>
              <a:rPr lang="it-IT" sz="1800" b="1" dirty="0" smtClean="0">
                <a:solidFill>
                  <a:srgbClr val="002060"/>
                </a:solidFill>
                <a:cs typeface="HelveticaNeueLT W1G 47 LtCn"/>
              </a:rPr>
              <a:t>with</a:t>
            </a:r>
            <a:r>
              <a:rPr lang="it-IT" sz="2000" b="1" dirty="0" smtClean="0">
                <a:solidFill>
                  <a:srgbClr val="002060"/>
                </a:solidFill>
                <a:latin typeface="Arial" charset="0"/>
                <a:cs typeface="HelveticaNeueLT W1G 47 LtCn"/>
              </a:rPr>
              <a:t> </a:t>
            </a:r>
            <a:r>
              <a:rPr lang="it-IT" sz="2000" b="1" dirty="0">
                <a:solidFill>
                  <a:srgbClr val="002060"/>
                </a:solidFill>
                <a:latin typeface="Arial" charset="0"/>
                <a:cs typeface="HelveticaNeueLT W1G 47 LtCn"/>
              </a:rPr>
              <a:t>MAPENET EM 30 </a:t>
            </a:r>
            <a:r>
              <a:rPr lang="it-IT" sz="1800" b="1" dirty="0" smtClean="0">
                <a:solidFill>
                  <a:srgbClr val="002060"/>
                </a:solidFill>
                <a:latin typeface="Arial" charset="0"/>
                <a:cs typeface="HelveticaNeueLT W1G 47 LtCn"/>
              </a:rPr>
              <a:t>and</a:t>
            </a:r>
            <a:r>
              <a:rPr lang="it-IT" sz="2000" b="1" dirty="0" smtClean="0">
                <a:solidFill>
                  <a:srgbClr val="002060"/>
                </a:solidFill>
                <a:latin typeface="Arial" charset="0"/>
                <a:cs typeface="HelveticaNeueLT W1G 47 LtCn"/>
              </a:rPr>
              <a:t> </a:t>
            </a:r>
            <a:r>
              <a:rPr lang="it-IT" sz="2000" b="1" dirty="0">
                <a:solidFill>
                  <a:srgbClr val="002060"/>
                </a:solidFill>
                <a:latin typeface="Arial" charset="0"/>
                <a:cs typeface="HelveticaNeueLT W1G 47 LtCn"/>
              </a:rPr>
              <a:t>MAPENET EM 40</a:t>
            </a:r>
            <a:endParaRPr lang="it-IT" sz="2800" b="1" dirty="0">
              <a:solidFill>
                <a:srgbClr val="002060"/>
              </a:solidFill>
              <a:latin typeface="Arial" charset="0"/>
              <a:cs typeface="HelveticaNeueLT W1G 47 LtCn"/>
            </a:endParaRPr>
          </a:p>
        </p:txBody>
      </p:sp>
      <p:sp>
        <p:nvSpPr>
          <p:cNvPr id="13" name="CasellaDiTesto 12"/>
          <p:cNvSpPr txBox="1"/>
          <p:nvPr/>
        </p:nvSpPr>
        <p:spPr>
          <a:xfrm>
            <a:off x="5098881" y="548600"/>
            <a:ext cx="3311862" cy="400110"/>
          </a:xfrm>
          <a:prstGeom prst="rect">
            <a:avLst/>
          </a:prstGeom>
          <a:solidFill>
            <a:srgbClr val="FFFFFF"/>
          </a:solidFill>
          <a:ln>
            <a:solidFill>
              <a:schemeClr val="tx1"/>
            </a:solidFill>
          </a:ln>
          <a:effectLst>
            <a:outerShdw blurRad="50800" dir="2220000" algn="tl" rotWithShape="0">
              <a:prstClr val="black">
                <a:alpha val="40000"/>
              </a:prstClr>
            </a:outerShdw>
          </a:effectLst>
        </p:spPr>
        <p:txBody>
          <a:bodyPr wrap="square">
            <a:spAutoFit/>
          </a:bodyPr>
          <a:lstStyle/>
          <a:p>
            <a:pPr eaLnBrk="0" hangingPunct="0">
              <a:tabLst>
                <a:tab pos="85725" algn="l"/>
              </a:tabLst>
              <a:defRPr/>
            </a:pPr>
            <a:r>
              <a:rPr lang="it-IT" sz="1800" b="1" dirty="0">
                <a:solidFill>
                  <a:srgbClr val="002060"/>
                </a:solidFill>
                <a:cs typeface="HelveticaNeueLT W1G 47 LtCn"/>
              </a:rPr>
              <a:t>w</a:t>
            </a:r>
            <a:r>
              <a:rPr lang="it-IT" sz="1800" b="1" dirty="0" smtClean="0">
                <a:solidFill>
                  <a:srgbClr val="002060"/>
                </a:solidFill>
                <a:cs typeface="HelveticaNeueLT W1G 47 LtCn"/>
              </a:rPr>
              <a:t>ith</a:t>
            </a:r>
            <a:r>
              <a:rPr lang="it-IT" sz="2000" b="1" dirty="0" smtClean="0">
                <a:solidFill>
                  <a:srgbClr val="002060"/>
                </a:solidFill>
                <a:cs typeface="HelveticaNeueLT W1G 47 LtCn"/>
              </a:rPr>
              <a:t> </a:t>
            </a:r>
            <a:r>
              <a:rPr lang="it-IT" sz="2000" b="1" dirty="0" smtClean="0">
                <a:solidFill>
                  <a:srgbClr val="002060"/>
                </a:solidFill>
                <a:latin typeface="Arial" charset="0"/>
                <a:cs typeface="HelveticaNeueLT W1G 47 LtCn"/>
              </a:rPr>
              <a:t>ZINC PLATED MESH</a:t>
            </a:r>
            <a:endParaRPr lang="it-IT" sz="2800" b="1" dirty="0">
              <a:solidFill>
                <a:srgbClr val="002060"/>
              </a:solidFill>
              <a:latin typeface="Arial" charset="0"/>
              <a:cs typeface="HelveticaNeueLT W1G 47 LtCn"/>
            </a:endParaRPr>
          </a:p>
        </p:txBody>
      </p:sp>
    </p:spTree>
    <p:extLst>
      <p:ext uri="{BB962C8B-B14F-4D97-AF65-F5344CB8AC3E}">
        <p14:creationId xmlns:p14="http://schemas.microsoft.com/office/powerpoint/2010/main" val="321278312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 name="Picture 2" descr="C:\Users\salad\Desktop\3 Comp.jpg"/>
          <p:cNvPicPr>
            <a:picLocks noChangeAspect="1" noChangeArrowheads="1"/>
          </p:cNvPicPr>
          <p:nvPr/>
        </p:nvPicPr>
        <p:blipFill>
          <a:blip r:embed="rId3"/>
          <a:srcRect/>
          <a:stretch>
            <a:fillRect/>
          </a:stretch>
        </p:blipFill>
        <p:spPr bwMode="auto">
          <a:xfrm>
            <a:off x="19050" y="723900"/>
            <a:ext cx="8993188" cy="4870450"/>
          </a:xfrm>
          <a:prstGeom prst="rect">
            <a:avLst/>
          </a:prstGeom>
          <a:ln>
            <a:solidFill>
              <a:srgbClr val="0070C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ttangolo 12"/>
          <p:cNvSpPr/>
          <p:nvPr/>
        </p:nvSpPr>
        <p:spPr>
          <a:xfrm>
            <a:off x="122238" y="3549650"/>
            <a:ext cx="8718550" cy="962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800">
              <a:solidFill>
                <a:prstClr val="white"/>
              </a:solidFill>
            </a:endParaRPr>
          </a:p>
        </p:txBody>
      </p:sp>
    </p:spTree>
    <p:extLst>
      <p:ext uri="{BB962C8B-B14F-4D97-AF65-F5344CB8AC3E}">
        <p14:creationId xmlns:p14="http://schemas.microsoft.com/office/powerpoint/2010/main" val="4228039245"/>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4" descr="basamentoserr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4981" name="Text Box 5"/>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MATERIALS DEGRADATION</a:t>
            </a:r>
            <a:endParaRPr lang="it-IT" sz="1800" b="1" i="1" dirty="0"/>
          </a:p>
        </p:txBody>
      </p:sp>
    </p:spTree>
    <p:extLst>
      <p:ext uri="{BB962C8B-B14F-4D97-AF65-F5344CB8AC3E}">
        <p14:creationId xmlns:p14="http://schemas.microsoft.com/office/powerpoint/2010/main" val="173703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dissolve">
                                      <p:cBhvr>
                                        <p:cTn id="7" dur="500"/>
                                        <p:tgtEl>
                                          <p:spTgt spid="25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1"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557338"/>
            <a:ext cx="9104313" cy="418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3" name="CasellaDiTesto 3"/>
          <p:cNvSpPr txBox="1">
            <a:spLocks noChangeArrowheads="1"/>
          </p:cNvSpPr>
          <p:nvPr/>
        </p:nvSpPr>
        <p:spPr bwMode="auto">
          <a:xfrm>
            <a:off x="7297738" y="1735138"/>
            <a:ext cx="792162" cy="215900"/>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it-IT" altLang="it-IT" sz="800"/>
          </a:p>
        </p:txBody>
      </p:sp>
      <p:sp>
        <p:nvSpPr>
          <p:cNvPr id="199684" name="CasellaDiTesto 5"/>
          <p:cNvSpPr txBox="1">
            <a:spLocks noChangeArrowheads="1"/>
          </p:cNvSpPr>
          <p:nvPr/>
        </p:nvSpPr>
        <p:spPr bwMode="auto">
          <a:xfrm>
            <a:off x="1154113" y="2470150"/>
            <a:ext cx="792162" cy="214313"/>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it-IT" altLang="it-IT" sz="800"/>
          </a:p>
        </p:txBody>
      </p:sp>
      <p:sp>
        <p:nvSpPr>
          <p:cNvPr id="199685" name="CasellaDiTesto 6"/>
          <p:cNvSpPr txBox="1">
            <a:spLocks noChangeArrowheads="1"/>
          </p:cNvSpPr>
          <p:nvPr/>
        </p:nvSpPr>
        <p:spPr bwMode="auto">
          <a:xfrm>
            <a:off x="1042988" y="2724150"/>
            <a:ext cx="431800" cy="214313"/>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it-IT" altLang="it-IT" sz="800"/>
          </a:p>
        </p:txBody>
      </p:sp>
      <p:sp>
        <p:nvSpPr>
          <p:cNvPr id="199686" name="CasellaDiTesto 7"/>
          <p:cNvSpPr txBox="1">
            <a:spLocks noChangeArrowheads="1"/>
          </p:cNvSpPr>
          <p:nvPr/>
        </p:nvSpPr>
        <p:spPr bwMode="auto">
          <a:xfrm>
            <a:off x="5454650" y="3808413"/>
            <a:ext cx="792163" cy="215900"/>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it-IT" altLang="it-IT" sz="800"/>
          </a:p>
        </p:txBody>
      </p:sp>
    </p:spTree>
    <p:extLst>
      <p:ext uri="{BB962C8B-B14F-4D97-AF65-F5344CB8AC3E}">
        <p14:creationId xmlns:p14="http://schemas.microsoft.com/office/powerpoint/2010/main" val="15619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4" name="Immagine 3"/>
          <p:cNvPicPr/>
          <p:nvPr/>
        </p:nvPicPr>
        <p:blipFill>
          <a:blip r:embed="rId3"/>
          <a:stretch>
            <a:fillRect/>
          </a:stretch>
        </p:blipFill>
        <p:spPr>
          <a:xfrm>
            <a:off x="323850" y="644525"/>
            <a:ext cx="8496300" cy="5313363"/>
          </a:xfrm>
          <a:prstGeom prst="rect">
            <a:avLst/>
          </a:prstGeom>
          <a:ln>
            <a:solidFill>
              <a:srgbClr val="0070C0"/>
            </a:solidFill>
          </a:ln>
          <a:effectLst>
            <a:outerShdw blurRad="292100" dist="139700" dir="2700000" algn="tl" rotWithShape="0">
              <a:srgbClr val="333333">
                <a:alpha val="65000"/>
              </a:srgbClr>
            </a:outerShdw>
          </a:effectLst>
        </p:spPr>
      </p:pic>
      <p:sp>
        <p:nvSpPr>
          <p:cNvPr id="13" name="Rettangolo 12"/>
          <p:cNvSpPr/>
          <p:nvPr/>
        </p:nvSpPr>
        <p:spPr>
          <a:xfrm>
            <a:off x="323850" y="3549650"/>
            <a:ext cx="8496300" cy="815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800">
              <a:solidFill>
                <a:prstClr val="white"/>
              </a:solidFill>
            </a:endParaRPr>
          </a:p>
        </p:txBody>
      </p:sp>
    </p:spTree>
    <p:extLst>
      <p:ext uri="{BB962C8B-B14F-4D97-AF65-F5344CB8AC3E}">
        <p14:creationId xmlns:p14="http://schemas.microsoft.com/office/powerpoint/2010/main" val="1031783855"/>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1730" name="Picture 1" descr="DSCN593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a:grpSpLocks/>
          </p:cNvGrpSpPr>
          <p:nvPr/>
        </p:nvGrpSpPr>
        <p:grpSpPr bwMode="auto">
          <a:xfrm>
            <a:off x="0" y="692150"/>
            <a:ext cx="9144000" cy="5464175"/>
            <a:chOff x="0" y="692696"/>
            <a:chExt cx="9144000" cy="5463988"/>
          </a:xfrm>
        </p:grpSpPr>
        <p:sp>
          <p:nvSpPr>
            <p:cNvPr id="4" name="Rettangolo 3"/>
            <p:cNvSpPr/>
            <p:nvPr/>
          </p:nvSpPr>
          <p:spPr>
            <a:xfrm>
              <a:off x="0" y="692696"/>
              <a:ext cx="9144000" cy="54639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it-IT"/>
            </a:p>
          </p:txBody>
        </p:sp>
        <p:pic>
          <p:nvPicPr>
            <p:cNvPr id="201733" name="Picture 2" descr="L:\AREA MAPEI\Mapei VALTELLINA\Sala Daniele\omino_interrogativo_infoday_20_09_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960850"/>
              <a:ext cx="5474883" cy="506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64521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681038" y="3352800"/>
            <a:ext cx="7772400" cy="1300370"/>
          </a:xfrm>
          <a:prstGeom prst="rect">
            <a:avLst/>
          </a:prstGeom>
          <a:noFill/>
          <a:ln w="9525">
            <a:noFill/>
            <a:miter lim="800000"/>
            <a:headEnd/>
            <a:tailEnd/>
          </a:ln>
        </p:spPr>
        <p:txBody>
          <a:bodyPr/>
          <a:lstStyle/>
          <a:p>
            <a:pPr eaLnBrk="1" hangingPunct="1">
              <a:defRPr/>
            </a:pPr>
            <a:r>
              <a:rPr lang="it-IT" sz="2800" b="1" i="1" dirty="0" err="1" smtClean="0">
                <a:solidFill>
                  <a:srgbClr val="000099"/>
                </a:solidFill>
              </a:rPr>
              <a:t>Re-rendering</a:t>
            </a:r>
            <a:r>
              <a:rPr lang="it-IT" sz="2800" b="1" i="1" dirty="0" smtClean="0">
                <a:solidFill>
                  <a:srgbClr val="000099"/>
                </a:solidFill>
              </a:rPr>
              <a:t> </a:t>
            </a:r>
            <a:r>
              <a:rPr lang="it-IT" sz="2800" b="1" i="1" dirty="0" err="1" smtClean="0">
                <a:solidFill>
                  <a:srgbClr val="000099"/>
                </a:solidFill>
              </a:rPr>
              <a:t>with</a:t>
            </a:r>
            <a:r>
              <a:rPr lang="it-IT" sz="2800" b="1" i="1" dirty="0" smtClean="0">
                <a:solidFill>
                  <a:srgbClr val="000099"/>
                </a:solidFill>
              </a:rPr>
              <a:t/>
            </a:r>
            <a:br>
              <a:rPr lang="it-IT" sz="2800" b="1" i="1" dirty="0" smtClean="0">
                <a:solidFill>
                  <a:srgbClr val="000099"/>
                </a:solidFill>
              </a:rPr>
            </a:br>
            <a:r>
              <a:rPr lang="it-IT" sz="2800" b="1" i="1" dirty="0" smtClean="0">
                <a:solidFill>
                  <a:srgbClr val="FF6600"/>
                </a:solidFill>
                <a:effectLst>
                  <a:outerShdw blurRad="38100" dist="38100" dir="2700000" algn="tl">
                    <a:srgbClr val="C0C0C0"/>
                  </a:outerShdw>
                </a:effectLst>
              </a:rPr>
              <a:t>MAPE-ANTIQUE </a:t>
            </a:r>
            <a:r>
              <a:rPr lang="it-IT" sz="2800" b="1" i="1" dirty="0">
                <a:solidFill>
                  <a:srgbClr val="FF6600"/>
                </a:solidFill>
                <a:effectLst>
                  <a:outerShdw blurRad="38100" dist="38100" dir="2700000" algn="tl">
                    <a:srgbClr val="C0C0C0"/>
                  </a:outerShdw>
                </a:effectLst>
              </a:rPr>
              <a:t>INTONACO NHL</a:t>
            </a:r>
          </a:p>
        </p:txBody>
      </p:sp>
      <p:sp>
        <p:nvSpPr>
          <p:cNvPr id="445443" name="Text Box 3"/>
          <p:cNvSpPr txBox="1">
            <a:spLocks noChangeArrowheads="1"/>
          </p:cNvSpPr>
          <p:nvPr/>
        </p:nvSpPr>
        <p:spPr bwMode="auto">
          <a:xfrm>
            <a:off x="385763" y="908050"/>
            <a:ext cx="8382000" cy="4801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eaLnBrk="1" hangingPunct="1">
              <a:lnSpc>
                <a:spcPct val="90000"/>
              </a:lnSpc>
              <a:spcBef>
                <a:spcPct val="50000"/>
              </a:spcBef>
              <a:tabLst>
                <a:tab pos="1168400" algn="l"/>
              </a:tabLst>
              <a:defRPr/>
            </a:pPr>
            <a:r>
              <a:rPr lang="it-IT" sz="2800" b="1" i="1" dirty="0" smtClean="0">
                <a:solidFill>
                  <a:srgbClr val="FF6600"/>
                </a:solidFill>
                <a:effectLst>
                  <a:outerShdw blurRad="38100" dist="38100" dir="2700000" algn="tl">
                    <a:srgbClr val="000000"/>
                  </a:outerShdw>
                </a:effectLst>
              </a:rPr>
              <a:t>HISTORIC CENTRE OF NEPI </a:t>
            </a:r>
            <a:r>
              <a:rPr lang="it-IT" sz="2800" b="1" i="1" dirty="0">
                <a:solidFill>
                  <a:srgbClr val="FF6600"/>
                </a:solidFill>
                <a:effectLst>
                  <a:outerShdw blurRad="38100" dist="38100" dir="2700000" algn="tl">
                    <a:srgbClr val="000000"/>
                  </a:outerShdw>
                </a:effectLst>
              </a:rPr>
              <a:t>(VT)</a:t>
            </a:r>
            <a:endParaRPr lang="it-IT" sz="2800" b="1" dirty="0">
              <a:solidFill>
                <a:srgbClr val="FF6600"/>
              </a:solidFill>
            </a:endParaRPr>
          </a:p>
        </p:txBody>
      </p:sp>
    </p:spTree>
    <p:extLst>
      <p:ext uri="{BB962C8B-B14F-4D97-AF65-F5344CB8AC3E}">
        <p14:creationId xmlns:p14="http://schemas.microsoft.com/office/powerpoint/2010/main" val="46002715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3714" name="Picture 2" descr="C:\Users\vallonei\Desktop\Mapei\REFERENZE_Rapp visita in cantiere_contestazioni _Report_Capitolati\Ezio\SICILIA\PALERMO_Museo SALINAS\rel.fot 07.06.2010\Vista cantiere Via Roma\foto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a:t>MUSEO SALINAS - PALERMO</a:t>
            </a:r>
          </a:p>
        </p:txBody>
      </p:sp>
      <p:sp>
        <p:nvSpPr>
          <p:cNvPr id="4" name="Text Box 4"/>
          <p:cNvSpPr txBox="1">
            <a:spLocks noChangeArrowheads="1"/>
          </p:cNvSpPr>
          <p:nvPr/>
        </p:nvSpPr>
        <p:spPr bwMode="auto">
          <a:xfrm>
            <a:off x="344488" y="508000"/>
            <a:ext cx="8382000" cy="1089529"/>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ts val="0"/>
              </a:spcBef>
              <a:tabLst>
                <a:tab pos="1073150" algn="l"/>
              </a:tabLst>
              <a:defRPr/>
            </a:pPr>
            <a:r>
              <a:rPr lang="it-IT" sz="3600" b="1" i="1" dirty="0">
                <a:solidFill>
                  <a:srgbClr val="FF6600"/>
                </a:solidFill>
                <a:effectLst>
                  <a:outerShdw blurRad="38100" dist="38100" dir="2700000" algn="tl">
                    <a:srgbClr val="000000"/>
                  </a:outerShdw>
                </a:effectLst>
                <a:latin typeface="Arial" charset="0"/>
              </a:rPr>
              <a:t>3.2	</a:t>
            </a:r>
            <a:r>
              <a:rPr lang="it-IT" sz="3600" b="1" i="1" dirty="0" smtClean="0">
                <a:solidFill>
                  <a:srgbClr val="FF6600"/>
                </a:solidFill>
                <a:effectLst>
                  <a:outerShdw blurRad="38100" dist="38100" dir="2700000" algn="tl">
                    <a:srgbClr val="000000"/>
                  </a:outerShdw>
                </a:effectLst>
                <a:latin typeface="Arial" charset="0"/>
              </a:rPr>
              <a:t>RESTORATION</a:t>
            </a:r>
            <a:endParaRPr lang="it-IT" sz="3600" b="1" i="1" dirty="0">
              <a:solidFill>
                <a:srgbClr val="FF6600"/>
              </a:solidFill>
              <a:effectLst>
                <a:outerShdw blurRad="38100" dist="38100" dir="2700000" algn="tl">
                  <a:srgbClr val="000000"/>
                </a:outerShdw>
              </a:effectLst>
              <a:latin typeface="Arial" charset="0"/>
            </a:endParaRPr>
          </a:p>
          <a:p>
            <a:pPr marL="187325" algn="l">
              <a:lnSpc>
                <a:spcPct val="90000"/>
              </a:lnSpc>
              <a:spcBef>
                <a:spcPts val="0"/>
              </a:spcBef>
              <a:tabLst>
                <a:tab pos="1073150" algn="l"/>
              </a:tabLst>
              <a:defRPr/>
            </a:pPr>
            <a:r>
              <a:rPr lang="it-IT" sz="3600" b="1" i="1" dirty="0">
                <a:solidFill>
                  <a:srgbClr val="FF6600"/>
                </a:solidFill>
                <a:effectLst>
                  <a:outerShdw blurRad="38100" dist="38100" dir="2700000" algn="tl">
                    <a:srgbClr val="000000"/>
                  </a:outerShdw>
                </a:effectLst>
                <a:latin typeface="Arial" charset="0"/>
              </a:rPr>
              <a:t>	</a:t>
            </a:r>
            <a:r>
              <a:rPr lang="it-IT" sz="2800" b="1" i="1" dirty="0" err="1" smtClean="0">
                <a:solidFill>
                  <a:srgbClr val="FF6600"/>
                </a:solidFill>
                <a:effectLst>
                  <a:outerShdw blurRad="38100" dist="38100" dir="2700000" algn="tl">
                    <a:srgbClr val="000000"/>
                  </a:outerShdw>
                </a:effectLst>
                <a:latin typeface="Arial" charset="0"/>
              </a:rPr>
              <a:t>Renders</a:t>
            </a:r>
            <a:r>
              <a:rPr lang="it-IT" sz="2800" b="1" i="1" dirty="0" smtClean="0">
                <a:solidFill>
                  <a:srgbClr val="FF6600"/>
                </a:solidFill>
                <a:effectLst>
                  <a:outerShdw blurRad="38100" dist="38100" dir="2700000" algn="tl">
                    <a:srgbClr val="000000"/>
                  </a:outerShdw>
                </a:effectLst>
                <a:latin typeface="Arial" charset="0"/>
              </a:rPr>
              <a:t> </a:t>
            </a:r>
            <a:r>
              <a:rPr lang="it-IT" sz="2800" b="1" i="1" dirty="0" err="1" smtClean="0">
                <a:solidFill>
                  <a:srgbClr val="FF6600"/>
                </a:solidFill>
                <a:effectLst>
                  <a:outerShdw blurRad="38100" dist="38100" dir="2700000" algn="tl">
                    <a:srgbClr val="000000"/>
                  </a:outerShdw>
                </a:effectLst>
                <a:latin typeface="Arial" charset="0"/>
              </a:rPr>
              <a:t>reconstruction</a:t>
            </a:r>
            <a:endParaRPr lang="it-IT" sz="2800" b="1" i="1" dirty="0">
              <a:solidFill>
                <a:srgbClr val="FF6600"/>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3070602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IMG_37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819" name="Freeform 3"/>
          <p:cNvSpPr>
            <a:spLocks/>
          </p:cNvSpPr>
          <p:nvPr/>
        </p:nvSpPr>
        <p:spPr bwMode="auto">
          <a:xfrm>
            <a:off x="611188" y="5218113"/>
            <a:ext cx="8064500" cy="1655762"/>
          </a:xfrm>
          <a:custGeom>
            <a:avLst/>
            <a:gdLst>
              <a:gd name="T0" fmla="*/ 2147483647 w 5080"/>
              <a:gd name="T1" fmla="*/ 2147483647 h 1043"/>
              <a:gd name="T2" fmla="*/ 2147483647 w 5080"/>
              <a:gd name="T3" fmla="*/ 0 h 1043"/>
              <a:gd name="T4" fmla="*/ 2147483647 w 5080"/>
              <a:gd name="T5" fmla="*/ 2147483647 h 1043"/>
              <a:gd name="T6" fmla="*/ 2147483647 w 5080"/>
              <a:gd name="T7" fmla="*/ 2147483647 h 1043"/>
              <a:gd name="T8" fmla="*/ 0 w 5080"/>
              <a:gd name="T9" fmla="*/ 2147483647 h 1043"/>
              <a:gd name="T10" fmla="*/ 2147483647 w 5080"/>
              <a:gd name="T11" fmla="*/ 2147483647 h 1043"/>
              <a:gd name="T12" fmla="*/ 0 60000 65536"/>
              <a:gd name="T13" fmla="*/ 0 60000 65536"/>
              <a:gd name="T14" fmla="*/ 0 60000 65536"/>
              <a:gd name="T15" fmla="*/ 0 60000 65536"/>
              <a:gd name="T16" fmla="*/ 0 60000 65536"/>
              <a:gd name="T17" fmla="*/ 0 60000 65536"/>
              <a:gd name="T18" fmla="*/ 0 w 5080"/>
              <a:gd name="T19" fmla="*/ 0 h 1043"/>
              <a:gd name="T20" fmla="*/ 5080 w 5080"/>
              <a:gd name="T21" fmla="*/ 1043 h 1043"/>
            </a:gdLst>
            <a:ahLst/>
            <a:cxnLst>
              <a:cxn ang="T12">
                <a:pos x="T0" y="T1"/>
              </a:cxn>
              <a:cxn ang="T13">
                <a:pos x="T2" y="T3"/>
              </a:cxn>
              <a:cxn ang="T14">
                <a:pos x="T4" y="T5"/>
              </a:cxn>
              <a:cxn ang="T15">
                <a:pos x="T6" y="T7"/>
              </a:cxn>
              <a:cxn ang="T16">
                <a:pos x="T8" y="T9"/>
              </a:cxn>
              <a:cxn ang="T17">
                <a:pos x="T10" y="T11"/>
              </a:cxn>
            </a:cxnLst>
            <a:rect l="T18" t="T19" r="T20" b="T21"/>
            <a:pathLst>
              <a:path w="5080" h="1043">
                <a:moveTo>
                  <a:pt x="46" y="91"/>
                </a:moveTo>
                <a:lnTo>
                  <a:pt x="5035" y="0"/>
                </a:lnTo>
                <a:lnTo>
                  <a:pt x="5080" y="635"/>
                </a:lnTo>
                <a:lnTo>
                  <a:pt x="3266" y="1043"/>
                </a:lnTo>
                <a:lnTo>
                  <a:pt x="0" y="1043"/>
                </a:lnTo>
                <a:lnTo>
                  <a:pt x="46" y="91"/>
                </a:lnTo>
                <a:close/>
              </a:path>
            </a:pathLst>
          </a:custGeom>
          <a:solidFill>
            <a:srgbClr val="E6866C">
              <a:alpha val="54901"/>
            </a:srgbClr>
          </a:solidFill>
          <a:ln w="25400">
            <a:solidFill>
              <a:srgbClr val="FF0000"/>
            </a:solidFill>
            <a:round/>
            <a:headEnd/>
            <a:tailEnd/>
          </a:ln>
        </p:spPr>
        <p:txBody>
          <a:bodyPr/>
          <a:lstStyle/>
          <a:p>
            <a:endParaRPr lang="it-IT"/>
          </a:p>
        </p:txBody>
      </p:sp>
      <p:sp>
        <p:nvSpPr>
          <p:cNvPr id="418820" name="Freeform 4"/>
          <p:cNvSpPr>
            <a:spLocks/>
          </p:cNvSpPr>
          <p:nvPr/>
        </p:nvSpPr>
        <p:spPr bwMode="auto">
          <a:xfrm>
            <a:off x="684213" y="-26988"/>
            <a:ext cx="7920037" cy="5400676"/>
          </a:xfrm>
          <a:custGeom>
            <a:avLst/>
            <a:gdLst>
              <a:gd name="T0" fmla="*/ 0 w 4989"/>
              <a:gd name="T1" fmla="*/ 2147483647 h 3402"/>
              <a:gd name="T2" fmla="*/ 2147483647 w 4989"/>
              <a:gd name="T3" fmla="*/ 0 h 3402"/>
              <a:gd name="T4" fmla="*/ 2147483647 w 4989"/>
              <a:gd name="T5" fmla="*/ 0 h 3402"/>
              <a:gd name="T6" fmla="*/ 2147483647 w 4989"/>
              <a:gd name="T7" fmla="*/ 2147483647 h 3402"/>
              <a:gd name="T8" fmla="*/ 2147483647 w 4989"/>
              <a:gd name="T9" fmla="*/ 2147483647 h 3402"/>
              <a:gd name="T10" fmla="*/ 0 w 4989"/>
              <a:gd name="T11" fmla="*/ 2147483647 h 3402"/>
              <a:gd name="T12" fmla="*/ 0 60000 65536"/>
              <a:gd name="T13" fmla="*/ 0 60000 65536"/>
              <a:gd name="T14" fmla="*/ 0 60000 65536"/>
              <a:gd name="T15" fmla="*/ 0 60000 65536"/>
              <a:gd name="T16" fmla="*/ 0 60000 65536"/>
              <a:gd name="T17" fmla="*/ 0 60000 65536"/>
              <a:gd name="T18" fmla="*/ 0 w 4989"/>
              <a:gd name="T19" fmla="*/ 0 h 3402"/>
              <a:gd name="T20" fmla="*/ 4989 w 4989"/>
              <a:gd name="T21" fmla="*/ 3402 h 3402"/>
            </a:gdLst>
            <a:ahLst/>
            <a:cxnLst>
              <a:cxn ang="T12">
                <a:pos x="T0" y="T1"/>
              </a:cxn>
              <a:cxn ang="T13">
                <a:pos x="T2" y="T3"/>
              </a:cxn>
              <a:cxn ang="T14">
                <a:pos x="T4" y="T5"/>
              </a:cxn>
              <a:cxn ang="T15">
                <a:pos x="T6" y="T7"/>
              </a:cxn>
              <a:cxn ang="T16">
                <a:pos x="T8" y="T9"/>
              </a:cxn>
              <a:cxn ang="T17">
                <a:pos x="T10" y="T11"/>
              </a:cxn>
            </a:cxnLst>
            <a:rect l="T18" t="T19" r="T20" b="T21"/>
            <a:pathLst>
              <a:path w="4989" h="3402">
                <a:moveTo>
                  <a:pt x="0" y="3402"/>
                </a:moveTo>
                <a:lnTo>
                  <a:pt x="45" y="0"/>
                </a:lnTo>
                <a:lnTo>
                  <a:pt x="1315" y="0"/>
                </a:lnTo>
                <a:lnTo>
                  <a:pt x="4808" y="1678"/>
                </a:lnTo>
                <a:lnTo>
                  <a:pt x="4989" y="3311"/>
                </a:lnTo>
                <a:lnTo>
                  <a:pt x="0" y="3402"/>
                </a:lnTo>
                <a:close/>
              </a:path>
            </a:pathLst>
          </a:custGeom>
          <a:solidFill>
            <a:srgbClr val="FFFF99">
              <a:alpha val="50195"/>
            </a:srgbClr>
          </a:solidFill>
          <a:ln w="25400">
            <a:solidFill>
              <a:srgbClr val="FF0000"/>
            </a:solidFill>
            <a:round/>
            <a:headEnd/>
            <a:tailEnd/>
          </a:ln>
        </p:spPr>
        <p:txBody>
          <a:bodyPr/>
          <a:lstStyle/>
          <a:p>
            <a:endParaRPr lang="it-IT"/>
          </a:p>
        </p:txBody>
      </p:sp>
      <p:sp>
        <p:nvSpPr>
          <p:cNvPr id="7" name="Rettangolo 6"/>
          <p:cNvSpPr/>
          <p:nvPr/>
        </p:nvSpPr>
        <p:spPr>
          <a:xfrm rot="21356936">
            <a:off x="1748122" y="5376025"/>
            <a:ext cx="6512205" cy="1403828"/>
          </a:xfrm>
          <a:prstGeom prst="rect">
            <a:avLst/>
          </a:prstGeom>
          <a:noFill/>
        </p:spPr>
        <p:txBody>
          <a:bodyPr>
            <a:prstTxWarp prst="textFadeRight">
              <a:avLst/>
            </a:prstTxWarp>
            <a:spAutoFit/>
          </a:bodyPr>
          <a:lstStyle/>
          <a:p>
            <a:pPr>
              <a:defRPr/>
            </a:pP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1" charset="-128"/>
              </a:rPr>
              <a:t>DEHUMIDIFING render</a:t>
            </a:r>
            <a:endParaRPr lang="it-IT"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1" charset="-128"/>
            </a:endParaRPr>
          </a:p>
        </p:txBody>
      </p:sp>
      <p:sp>
        <p:nvSpPr>
          <p:cNvPr id="8" name="Rettangolo 7"/>
          <p:cNvSpPr/>
          <p:nvPr/>
        </p:nvSpPr>
        <p:spPr>
          <a:xfrm rot="604100">
            <a:off x="926682" y="1854780"/>
            <a:ext cx="7257396" cy="2380680"/>
          </a:xfrm>
          <a:prstGeom prst="rect">
            <a:avLst/>
          </a:prstGeom>
          <a:noFill/>
        </p:spPr>
        <p:txBody>
          <a:bodyPr>
            <a:prstTxWarp prst="textFadeRight">
              <a:avLst/>
            </a:prstTxWarp>
            <a:spAutoFit/>
          </a:bodyPr>
          <a:lstStyle/>
          <a:p>
            <a:pPr>
              <a:defRPr/>
            </a:pPr>
            <a:r>
              <a:rPr lang="it-IT"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1" charset="-128"/>
              </a:rPr>
              <a:t>TRANSPIRANT render</a:t>
            </a:r>
            <a:endParaRPr lang="it-IT"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pitchFamily="1" charset="-128"/>
            </a:endParaRPr>
          </a:p>
        </p:txBody>
      </p:sp>
      <p:sp>
        <p:nvSpPr>
          <p:cNvPr id="9" name="Text Box 3"/>
          <p:cNvSpPr txBox="1">
            <a:spLocks noChangeArrowheads="1"/>
          </p:cNvSpPr>
          <p:nvPr/>
        </p:nvSpPr>
        <p:spPr bwMode="auto">
          <a:xfrm>
            <a:off x="250825" y="284163"/>
            <a:ext cx="8642350" cy="590931"/>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algn="l">
              <a:lnSpc>
                <a:spcPct val="90000"/>
              </a:lnSpc>
              <a:spcBef>
                <a:spcPct val="50000"/>
              </a:spcBef>
              <a:tabLst>
                <a:tab pos="893763" algn="l"/>
                <a:tab pos="1255713" algn="l"/>
              </a:tabLst>
              <a:defRPr/>
            </a:pPr>
            <a:r>
              <a:rPr lang="it-IT" sz="3600" b="1" i="1" dirty="0" smtClean="0">
                <a:solidFill>
                  <a:srgbClr val="FF6600"/>
                </a:solidFill>
                <a:effectLst>
                  <a:outerShdw blurRad="38100" dist="38100" dir="2700000" algn="tl">
                    <a:srgbClr val="000000"/>
                  </a:outerShdw>
                </a:effectLst>
              </a:rPr>
              <a:t>TRANSPIRANT RENDER</a:t>
            </a:r>
            <a:r>
              <a:rPr lang="it-IT" sz="2800" b="1" i="1" dirty="0">
                <a:solidFill>
                  <a:srgbClr val="FF6600"/>
                </a:solidFill>
                <a:effectLst>
                  <a:outerShdw blurRad="38100" dist="38100" dir="2700000" algn="tl">
                    <a:srgbClr val="000000"/>
                  </a:outerShdw>
                </a:effectLst>
              </a:rPr>
              <a:t>	</a:t>
            </a:r>
            <a:r>
              <a:rPr lang="it-IT" sz="3600" b="1" i="1" dirty="0">
                <a:solidFill>
                  <a:srgbClr val="FF6600"/>
                </a:solidFill>
                <a:effectLst>
                  <a:outerShdw blurRad="38100" dist="38100" dir="2700000" algn="tl">
                    <a:srgbClr val="000000"/>
                  </a:outerShdw>
                </a:effectLst>
              </a:rPr>
              <a:t>	</a:t>
            </a:r>
            <a:endParaRPr lang="it-IT" sz="3200" b="1" dirty="0">
              <a:solidFill>
                <a:srgbClr val="FF6600"/>
              </a:solidFill>
            </a:endParaRPr>
          </a:p>
        </p:txBody>
      </p:sp>
    </p:spTree>
    <p:extLst>
      <p:ext uri="{BB962C8B-B14F-4D97-AF65-F5344CB8AC3E}">
        <p14:creationId xmlns:p14="http://schemas.microsoft.com/office/powerpoint/2010/main" val="21091323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18819"/>
                                        </p:tgtEl>
                                        <p:attrNameLst>
                                          <p:attrName>style.visibility</p:attrName>
                                        </p:attrNameLst>
                                      </p:cBhvr>
                                      <p:to>
                                        <p:strVal val="visible"/>
                                      </p:to>
                                    </p:set>
                                    <p:anim calcmode="lin" valueType="num">
                                      <p:cBhvr>
                                        <p:cTn id="7" dur="1000" fill="hold"/>
                                        <p:tgtEl>
                                          <p:spTgt spid="418819"/>
                                        </p:tgtEl>
                                        <p:attrNameLst>
                                          <p:attrName>ppt_x</p:attrName>
                                        </p:attrNameLst>
                                      </p:cBhvr>
                                      <p:tavLst>
                                        <p:tav tm="0">
                                          <p:val>
                                            <p:strVal val="#ppt_x-.2"/>
                                          </p:val>
                                        </p:tav>
                                        <p:tav tm="100000">
                                          <p:val>
                                            <p:strVal val="#ppt_x"/>
                                          </p:val>
                                        </p:tav>
                                      </p:tavLst>
                                    </p:anim>
                                    <p:anim calcmode="lin" valueType="num">
                                      <p:cBhvr>
                                        <p:cTn id="8" dur="1000" fill="hold"/>
                                        <p:tgtEl>
                                          <p:spTgt spid="4188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41881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18820"/>
                                        </p:tgtEl>
                                        <p:attrNameLst>
                                          <p:attrName>style.visibility</p:attrName>
                                        </p:attrNameLst>
                                      </p:cBhvr>
                                      <p:to>
                                        <p:strVal val="visible"/>
                                      </p:to>
                                    </p:set>
                                    <p:anim calcmode="lin" valueType="num">
                                      <p:cBhvr>
                                        <p:cTn id="19" dur="1000" fill="hold"/>
                                        <p:tgtEl>
                                          <p:spTgt spid="418820"/>
                                        </p:tgtEl>
                                        <p:attrNameLst>
                                          <p:attrName>ppt_x</p:attrName>
                                        </p:attrNameLst>
                                      </p:cBhvr>
                                      <p:tavLst>
                                        <p:tav tm="0">
                                          <p:val>
                                            <p:strVal val="#ppt_x-.2"/>
                                          </p:val>
                                        </p:tav>
                                        <p:tav tm="100000">
                                          <p:val>
                                            <p:strVal val="#ppt_x"/>
                                          </p:val>
                                        </p:tav>
                                      </p:tavLst>
                                    </p:anim>
                                    <p:anim calcmode="lin" valueType="num">
                                      <p:cBhvr>
                                        <p:cTn id="20" dur="1000" fill="hold"/>
                                        <p:tgtEl>
                                          <p:spTgt spid="418820"/>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188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animBg="1"/>
      <p:bldP spid="4188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il_fi" descr="http://www.garantfloors.nl/LOGOMAPE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335713"/>
            <a:ext cx="18351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2" descr="C:\Documents and Settings\foresig.MAPEIGROUP\Documenti\FOTO\FOTO LAVORO\BOCCADASSE\DSCF21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2" descr="image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81525"/>
            <a:ext cx="3035300" cy="2276475"/>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9690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extLst>
              <a:ext uri="{28A0092B-C50C-407E-A947-70E740481C1C}">
                <a14:useLocalDpi xmlns:a14="http://schemas.microsoft.com/office/drawing/2010/main" val="0"/>
              </a:ext>
            </a:extLst>
          </a:blip>
          <a:srcRect l="11194" t="11713" r="6000" b="547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ttangolo arrotondato 9"/>
          <p:cNvSpPr/>
          <p:nvPr/>
        </p:nvSpPr>
        <p:spPr bwMode="auto">
          <a:xfrm rot="16200000">
            <a:off x="3980645" y="-1298714"/>
            <a:ext cx="1030487" cy="7992892"/>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vert" anchor="ctr"/>
          <a:lstStyle/>
          <a:p>
            <a:pPr>
              <a:defRPr/>
            </a:pPr>
            <a:r>
              <a:rPr lang="en-GB" sz="1800" b="1" i="1" kern="0" dirty="0" err="1" smtClean="0">
                <a:solidFill>
                  <a:schemeClr val="tx2"/>
                </a:solidFill>
              </a:rPr>
              <a:t>Transpirant</a:t>
            </a:r>
            <a:r>
              <a:rPr lang="en-GB" sz="1800" b="1" i="1" kern="0" dirty="0" smtClean="0">
                <a:solidFill>
                  <a:schemeClr val="tx2"/>
                </a:solidFill>
              </a:rPr>
              <a:t> base render based on natural hydraulic lime and</a:t>
            </a:r>
          </a:p>
          <a:p>
            <a:pPr>
              <a:defRPr/>
            </a:pPr>
            <a:r>
              <a:rPr lang="en-GB" sz="1800" b="1" i="1" kern="0" dirty="0" smtClean="0">
                <a:solidFill>
                  <a:schemeClr val="tx2"/>
                </a:solidFill>
              </a:rPr>
              <a:t>Eco-</a:t>
            </a:r>
            <a:r>
              <a:rPr lang="en-GB" sz="1800" b="1" i="1" kern="0" dirty="0" err="1" smtClean="0">
                <a:solidFill>
                  <a:schemeClr val="tx2"/>
                </a:solidFill>
              </a:rPr>
              <a:t>Pozzolan</a:t>
            </a:r>
            <a:r>
              <a:rPr lang="en-GB" sz="1800" b="1" i="1" kern="0" dirty="0" smtClean="0">
                <a:solidFill>
                  <a:schemeClr val="tx2"/>
                </a:solidFill>
              </a:rPr>
              <a:t>, for application on existing masonry, including that of historical interest and on new construction</a:t>
            </a:r>
            <a:endParaRPr lang="en-GB" sz="1800" b="1" i="1" kern="0" dirty="0">
              <a:solidFill>
                <a:schemeClr val="tx2"/>
              </a:solidFill>
            </a:endParaRPr>
          </a:p>
        </p:txBody>
      </p:sp>
      <p:sp>
        <p:nvSpPr>
          <p:cNvPr id="16" name="Rettangolo arrotondato 15"/>
          <p:cNvSpPr/>
          <p:nvPr/>
        </p:nvSpPr>
        <p:spPr bwMode="auto">
          <a:xfrm rot="16200000">
            <a:off x="3804420" y="-2626519"/>
            <a:ext cx="1440160" cy="801588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vert" anchor="ctr"/>
          <a:lstStyle/>
          <a:p>
            <a:pPr marL="0" lvl="1" indent="273050">
              <a:defRPr/>
            </a:pPr>
            <a:r>
              <a:rPr lang="it-IT" sz="2800" b="1" i="1" kern="0" dirty="0">
                <a:solidFill>
                  <a:srgbClr val="C00000"/>
                </a:solidFill>
              </a:rPr>
              <a:t>MAPE-ANTIQUE INTONACO NHL</a:t>
            </a:r>
          </a:p>
          <a:p>
            <a:pPr marL="0" lvl="1" indent="273050">
              <a:defRPr/>
            </a:pPr>
            <a:r>
              <a:rPr lang="it-IT" sz="2000" b="1" i="1" kern="0" dirty="0" err="1" smtClean="0">
                <a:solidFill>
                  <a:schemeClr val="tx2"/>
                </a:solidFill>
              </a:rPr>
              <a:t>Transpirant</a:t>
            </a:r>
            <a:r>
              <a:rPr lang="it-IT" sz="2000" b="1" i="1" kern="0" dirty="0" smtClean="0">
                <a:solidFill>
                  <a:schemeClr val="tx2"/>
                </a:solidFill>
              </a:rPr>
              <a:t> render</a:t>
            </a:r>
            <a:endParaRPr lang="it-IT" sz="2000" b="1" i="1" kern="0" dirty="0">
              <a:solidFill>
                <a:srgbClr val="FF0000"/>
              </a:solidFill>
            </a:endParaRPr>
          </a:p>
        </p:txBody>
      </p:sp>
      <p:pic>
        <p:nvPicPr>
          <p:cNvPr id="8" name="Picture 2" descr="C:\Documents and Settings\roberto.belluco\Desktop\scala\Ritagli\Scala06 1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3188"/>
            <a:ext cx="9144000" cy="474662"/>
          </a:xfrm>
          <a:prstGeom prst="rect">
            <a:avLst/>
          </a:prstGeom>
          <a:noFill/>
          <a:ln w="9525">
            <a:noFill/>
            <a:miter lim="800000"/>
            <a:headEnd/>
            <a:tailEnd/>
          </a:ln>
        </p:spPr>
      </p:pic>
      <p:sp>
        <p:nvSpPr>
          <p:cNvPr id="9" name="Rettangolo 16"/>
          <p:cNvSpPr>
            <a:spLocks noChangeArrowheads="1"/>
          </p:cNvSpPr>
          <p:nvPr/>
        </p:nvSpPr>
        <p:spPr bwMode="auto">
          <a:xfrm>
            <a:off x="34925" y="150813"/>
            <a:ext cx="8929688" cy="338137"/>
          </a:xfrm>
          <a:prstGeom prst="rect">
            <a:avLst/>
          </a:prstGeom>
          <a:noFill/>
          <a:ln w="9525">
            <a:noFill/>
            <a:miter lim="800000"/>
            <a:headEnd/>
            <a:tailEnd/>
          </a:ln>
        </p:spPr>
        <p:txBody>
          <a:bodyPr>
            <a:spAutoFit/>
          </a:bodyPr>
          <a:lstStyle/>
          <a:p>
            <a:pPr algn="l"/>
            <a:r>
              <a:rPr lang="it-IT" sz="1600" b="1" dirty="0" smtClean="0">
                <a:solidFill>
                  <a:schemeClr val="bg1"/>
                </a:solidFill>
                <a:latin typeface="Tahoma" pitchFamily="34" charset="0"/>
              </a:rPr>
              <a:t>MAPE-ANTIQUE line</a:t>
            </a:r>
            <a:endParaRPr lang="it-IT" sz="1600" b="1" dirty="0">
              <a:solidFill>
                <a:schemeClr val="bg1"/>
              </a:solidFill>
              <a:latin typeface="Tahoma" pitchFamily="34" charset="0"/>
            </a:endParaRPr>
          </a:p>
        </p:txBody>
      </p:sp>
    </p:spTree>
    <p:extLst>
      <p:ext uri="{BB962C8B-B14F-4D97-AF65-F5344CB8AC3E}">
        <p14:creationId xmlns:p14="http://schemas.microsoft.com/office/powerpoint/2010/main" val="2732776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41314" name="Picture 2" descr="Putzmeister"/>
          <p:cNvPicPr>
            <a:picLocks noGrp="1" noChangeAspect="1" noChangeArrowheads="1"/>
          </p:cNvPicPr>
          <p:nvPr>
            <p:ph idx="1"/>
          </p:nvPr>
        </p:nvPicPr>
        <p:blipFill>
          <a:blip r:embed="rId2" cstate="print"/>
          <a:srcRect/>
          <a:stretch>
            <a:fillRect/>
          </a:stretch>
        </p:blipFill>
        <p:spPr>
          <a:xfrm>
            <a:off x="2036763" y="0"/>
            <a:ext cx="5240337" cy="6858000"/>
          </a:xfrm>
          <a:noFill/>
        </p:spPr>
      </p:pic>
      <p:sp>
        <p:nvSpPr>
          <p:cNvPr id="284676" name="Text Box 4"/>
          <p:cNvSpPr txBox="1">
            <a:spLocks noChangeArrowheads="1"/>
          </p:cNvSpPr>
          <p:nvPr/>
        </p:nvSpPr>
        <p:spPr bwMode="auto">
          <a:xfrm>
            <a:off x="279400" y="260350"/>
            <a:ext cx="8588375" cy="485775"/>
          </a:xfrm>
          <a:prstGeom prst="rect">
            <a:avLst/>
          </a:prstGeom>
          <a:solidFill>
            <a:schemeClr val="accent2">
              <a:alpha val="50000"/>
            </a:schemeClr>
          </a:solidFill>
          <a:ln w="9525">
            <a:solidFill>
              <a:srgbClr val="FF6600"/>
            </a:solidFill>
            <a:miter lim="800000"/>
            <a:headEnd/>
            <a:tailEnd/>
          </a:ln>
          <a:effectLst/>
        </p:spPr>
        <p:txBody>
          <a:bodyPr>
            <a:spAutoFit/>
          </a:bodyPr>
          <a:lstStyle/>
          <a:p>
            <a:pPr marL="187325" eaLnBrk="1" hangingPunct="1">
              <a:lnSpc>
                <a:spcPct val="90000"/>
              </a:lnSpc>
              <a:spcBef>
                <a:spcPct val="50000"/>
              </a:spcBef>
              <a:tabLst>
                <a:tab pos="1168400" algn="l"/>
              </a:tabLst>
              <a:defRPr/>
            </a:pPr>
            <a:r>
              <a:rPr lang="it-IT" sz="2800" b="1" i="1" dirty="0" err="1" smtClean="0">
                <a:solidFill>
                  <a:srgbClr val="FF6600"/>
                </a:solidFill>
                <a:effectLst>
                  <a:outerShdw blurRad="38100" dist="38100" dir="2700000" algn="tl">
                    <a:srgbClr val="000000"/>
                  </a:outerShdw>
                </a:effectLst>
              </a:rPr>
              <a:t>Continuous-feed</a:t>
            </a:r>
            <a:r>
              <a:rPr lang="it-IT" sz="2800" b="1" i="1" dirty="0" smtClean="0">
                <a:solidFill>
                  <a:srgbClr val="FF6600"/>
                </a:solidFill>
                <a:effectLst>
                  <a:outerShdw blurRad="38100" dist="38100" dir="2700000" algn="tl">
                    <a:srgbClr val="000000"/>
                  </a:outerShdw>
                </a:effectLst>
              </a:rPr>
              <a:t> </a:t>
            </a:r>
            <a:r>
              <a:rPr lang="it-IT" sz="2800" b="1" i="1" dirty="0" err="1" smtClean="0">
                <a:solidFill>
                  <a:srgbClr val="FF6600"/>
                </a:solidFill>
                <a:effectLst>
                  <a:outerShdw blurRad="38100" dist="38100" dir="2700000" algn="tl">
                    <a:srgbClr val="000000"/>
                  </a:outerShdw>
                </a:effectLst>
              </a:rPr>
              <a:t>rendering</a:t>
            </a:r>
            <a:r>
              <a:rPr lang="it-IT" sz="2800" b="1" i="1" dirty="0" smtClean="0">
                <a:solidFill>
                  <a:srgbClr val="FF6600"/>
                </a:solidFill>
                <a:effectLst>
                  <a:outerShdw blurRad="38100" dist="38100" dir="2700000" algn="tl">
                    <a:srgbClr val="000000"/>
                  </a:outerShdw>
                </a:effectLst>
              </a:rPr>
              <a:t> </a:t>
            </a:r>
            <a:r>
              <a:rPr lang="it-IT" sz="2800" b="1" i="1" dirty="0" err="1" smtClean="0">
                <a:solidFill>
                  <a:srgbClr val="FF6600"/>
                </a:solidFill>
                <a:effectLst>
                  <a:outerShdw blurRad="38100" dist="38100" dir="2700000" algn="tl">
                    <a:srgbClr val="000000"/>
                  </a:outerShdw>
                </a:effectLst>
              </a:rPr>
              <a:t>machine</a:t>
            </a:r>
            <a:endParaRPr lang="it-IT" sz="2800" b="1" dirty="0">
              <a:solidFill>
                <a:srgbClr val="FF6600"/>
              </a:solidFill>
            </a:endParaRPr>
          </a:p>
        </p:txBody>
      </p:sp>
    </p:spTree>
    <p:extLst>
      <p:ext uri="{BB962C8B-B14F-4D97-AF65-F5344CB8AC3E}">
        <p14:creationId xmlns:p14="http://schemas.microsoft.com/office/powerpoint/2010/main" val="225208558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descr="04"/>
          <p:cNvPicPr>
            <a:picLocks noChangeAspect="1" noChangeArrowheads="1"/>
          </p:cNvPicPr>
          <p:nvPr/>
        </p:nvPicPr>
        <p:blipFill>
          <a:blip r:embed="rId2" cstate="print"/>
          <a:srcRect/>
          <a:stretch>
            <a:fillRect/>
          </a:stretch>
        </p:blipFill>
        <p:spPr bwMode="auto">
          <a:xfrm>
            <a:off x="0" y="0"/>
            <a:ext cx="9228138" cy="6858000"/>
          </a:xfrm>
          <a:prstGeom prst="rect">
            <a:avLst/>
          </a:prstGeom>
          <a:noFill/>
          <a:ln w="9525">
            <a:noFill/>
            <a:miter lim="800000"/>
            <a:headEnd/>
            <a:tailEnd/>
          </a:ln>
        </p:spPr>
      </p:pic>
      <p:sp>
        <p:nvSpPr>
          <p:cNvPr id="249859" name="Text Box 3"/>
          <p:cNvSpPr txBox="1">
            <a:spLocks noChangeArrowheads="1"/>
          </p:cNvSpPr>
          <p:nvPr/>
        </p:nvSpPr>
        <p:spPr bwMode="auto">
          <a:xfrm>
            <a:off x="1485900" y="6018213"/>
            <a:ext cx="6162675" cy="376237"/>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smtClean="0"/>
              <a:t>REDUCTION OF THE THERMAL COMFORT</a:t>
            </a:r>
            <a:endParaRPr lang="it-IT" sz="1800" b="1" i="1" dirty="0"/>
          </a:p>
        </p:txBody>
      </p:sp>
    </p:spTree>
    <p:extLst>
      <p:ext uri="{BB962C8B-B14F-4D97-AF65-F5344CB8AC3E}">
        <p14:creationId xmlns:p14="http://schemas.microsoft.com/office/powerpoint/2010/main" val="3988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9859"/>
                                        </p:tgtEl>
                                        <p:attrNameLst>
                                          <p:attrName>style.visibility</p:attrName>
                                        </p:attrNameLst>
                                      </p:cBhvr>
                                      <p:to>
                                        <p:strVal val="visible"/>
                                      </p:to>
                                    </p:set>
                                    <p:animEffect transition="in" filter="dissolve">
                                      <p:cBhvr>
                                        <p:cTn id="7" dur="500"/>
                                        <p:tgtEl>
                                          <p:spTgt spid="249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5442" name="Rectangle 2"/>
          <p:cNvSpPr>
            <a:spLocks noChangeArrowheads="1"/>
          </p:cNvSpPr>
          <p:nvPr/>
        </p:nvSpPr>
        <p:spPr bwMode="auto">
          <a:xfrm>
            <a:off x="681038" y="3352800"/>
            <a:ext cx="7772400" cy="1771650"/>
          </a:xfrm>
          <a:prstGeom prst="rect">
            <a:avLst/>
          </a:prstGeom>
          <a:noFill/>
          <a:ln w="9525">
            <a:noFill/>
            <a:miter lim="800000"/>
            <a:headEnd/>
            <a:tailEnd/>
          </a:ln>
        </p:spPr>
        <p:txBody>
          <a:bodyPr/>
          <a:lstStyle/>
          <a:p>
            <a:pPr eaLnBrk="1" hangingPunct="1">
              <a:defRPr/>
            </a:pPr>
            <a:r>
              <a:rPr lang="it-IT" sz="2800" b="1" i="1" dirty="0" err="1" smtClean="0">
                <a:solidFill>
                  <a:srgbClr val="000099"/>
                </a:solidFill>
              </a:rPr>
              <a:t>Creating</a:t>
            </a:r>
            <a:r>
              <a:rPr lang="it-IT" sz="2800" b="1" i="1" dirty="0" smtClean="0">
                <a:solidFill>
                  <a:srgbClr val="000099"/>
                </a:solidFill>
              </a:rPr>
              <a:t> new </a:t>
            </a:r>
            <a:r>
              <a:rPr lang="it-IT" sz="2800" b="1" i="1" dirty="0" err="1" smtClean="0">
                <a:solidFill>
                  <a:srgbClr val="000099"/>
                </a:solidFill>
              </a:rPr>
              <a:t>dehumidifying</a:t>
            </a:r>
            <a:r>
              <a:rPr lang="it-IT" sz="2800" b="1" i="1" dirty="0" smtClean="0">
                <a:solidFill>
                  <a:srgbClr val="000099"/>
                </a:solidFill>
              </a:rPr>
              <a:t> and </a:t>
            </a:r>
            <a:r>
              <a:rPr lang="it-IT" sz="2800" b="1" i="1" dirty="0" err="1" smtClean="0">
                <a:solidFill>
                  <a:srgbClr val="000099"/>
                </a:solidFill>
              </a:rPr>
              <a:t>transpirant</a:t>
            </a:r>
            <a:r>
              <a:rPr lang="it-IT" sz="2800" b="1" i="1" dirty="0" smtClean="0">
                <a:solidFill>
                  <a:srgbClr val="000099"/>
                </a:solidFill>
              </a:rPr>
              <a:t> </a:t>
            </a:r>
            <a:r>
              <a:rPr lang="it-IT" sz="2800" b="1" i="1" dirty="0" err="1" smtClean="0">
                <a:solidFill>
                  <a:srgbClr val="000099"/>
                </a:solidFill>
              </a:rPr>
              <a:t>renders</a:t>
            </a:r>
            <a:r>
              <a:rPr lang="it-IT" sz="2800" b="1" i="1" dirty="0" smtClean="0">
                <a:solidFill>
                  <a:srgbClr val="000099"/>
                </a:solidFill>
              </a:rPr>
              <a:t> with the </a:t>
            </a:r>
            <a:r>
              <a:rPr lang="it-IT" sz="2800" b="1" i="1" dirty="0" err="1" smtClean="0">
                <a:solidFill>
                  <a:srgbClr val="000099"/>
                </a:solidFill>
              </a:rPr>
              <a:t>products</a:t>
            </a:r>
            <a:r>
              <a:rPr lang="it-IT" sz="2800" b="1" i="1" dirty="0" smtClean="0">
                <a:solidFill>
                  <a:srgbClr val="000099"/>
                </a:solidFill>
              </a:rPr>
              <a:t> of </a:t>
            </a:r>
          </a:p>
          <a:p>
            <a:pPr eaLnBrk="1" hangingPunct="1">
              <a:defRPr/>
            </a:pPr>
            <a:r>
              <a:rPr lang="it-IT" sz="2800" b="1" i="1" dirty="0" smtClean="0">
                <a:solidFill>
                  <a:srgbClr val="000099"/>
                </a:solidFill>
              </a:rPr>
              <a:t> </a:t>
            </a:r>
            <a:r>
              <a:rPr lang="it-IT" sz="2800" b="1" i="1" dirty="0">
                <a:solidFill>
                  <a:srgbClr val="FF6600"/>
                </a:solidFill>
                <a:effectLst>
                  <a:outerShdw blurRad="38100" dist="38100" dir="2700000" algn="tl">
                    <a:srgbClr val="C0C0C0"/>
                  </a:outerShdw>
                </a:effectLst>
              </a:rPr>
              <a:t>MAPE-ANTIQUE</a:t>
            </a:r>
            <a:br>
              <a:rPr lang="it-IT" sz="2800" b="1" i="1" dirty="0">
                <a:solidFill>
                  <a:srgbClr val="FF6600"/>
                </a:solidFill>
                <a:effectLst>
                  <a:outerShdw blurRad="38100" dist="38100" dir="2700000" algn="tl">
                    <a:srgbClr val="C0C0C0"/>
                  </a:outerShdw>
                </a:effectLst>
              </a:rPr>
            </a:br>
            <a:r>
              <a:rPr lang="it-IT" sz="2800" b="1" i="1" dirty="0">
                <a:solidFill>
                  <a:srgbClr val="FF6600"/>
                </a:solidFill>
                <a:effectLst>
                  <a:outerShdw blurRad="38100" dist="38100" dir="2700000" algn="tl">
                    <a:srgbClr val="C0C0C0"/>
                  </a:outerShdw>
                </a:effectLst>
              </a:rPr>
              <a:t> SILEXCOLOR </a:t>
            </a:r>
            <a:r>
              <a:rPr lang="it-IT" sz="2800" b="1" i="1" dirty="0" smtClean="0">
                <a:solidFill>
                  <a:srgbClr val="000099"/>
                </a:solidFill>
              </a:rPr>
              <a:t>and </a:t>
            </a:r>
            <a:r>
              <a:rPr lang="it-IT" sz="2800" b="1" i="1" dirty="0" smtClean="0">
                <a:solidFill>
                  <a:srgbClr val="FF6600"/>
                </a:solidFill>
                <a:effectLst>
                  <a:outerShdw blurRad="38100" dist="38100" dir="2700000" algn="tl">
                    <a:srgbClr val="C0C0C0"/>
                  </a:outerShdw>
                </a:effectLst>
              </a:rPr>
              <a:t>SILANCOLOR </a:t>
            </a:r>
            <a:r>
              <a:rPr lang="it-IT" sz="2800" b="1" i="1" dirty="0" err="1" smtClean="0">
                <a:solidFill>
                  <a:srgbClr val="000099"/>
                </a:solidFill>
              </a:rPr>
              <a:t>ranges</a:t>
            </a:r>
            <a:endParaRPr lang="it-IT" sz="2800" b="1" i="1" dirty="0">
              <a:solidFill>
                <a:srgbClr val="000099"/>
              </a:solidFill>
            </a:endParaRPr>
          </a:p>
        </p:txBody>
      </p:sp>
      <p:sp>
        <p:nvSpPr>
          <p:cNvPr id="445443" name="Text Box 3"/>
          <p:cNvSpPr txBox="1">
            <a:spLocks noChangeArrowheads="1"/>
          </p:cNvSpPr>
          <p:nvPr/>
        </p:nvSpPr>
        <p:spPr bwMode="auto">
          <a:xfrm>
            <a:off x="385763" y="908050"/>
            <a:ext cx="8382000" cy="479425"/>
          </a:xfrm>
          <a:prstGeom prst="rect">
            <a:avLst/>
          </a:prstGeom>
          <a:solidFill>
            <a:srgbClr val="FFFF99">
              <a:alpha val="50000"/>
            </a:srgbClr>
          </a:solidFill>
          <a:ln w="9525">
            <a:solidFill>
              <a:srgbClr val="FF6600"/>
            </a:solidFill>
            <a:miter lim="800000"/>
            <a:headEnd/>
            <a:tailEnd/>
          </a:ln>
          <a:effectLst/>
        </p:spPr>
        <p:txBody>
          <a:bodyPr>
            <a:spAutoFit/>
          </a:bodyPr>
          <a:lstStyle/>
          <a:p>
            <a:pPr marL="187325" eaLnBrk="1" hangingPunct="1">
              <a:lnSpc>
                <a:spcPct val="90000"/>
              </a:lnSpc>
              <a:spcBef>
                <a:spcPct val="50000"/>
              </a:spcBef>
              <a:tabLst>
                <a:tab pos="1168400" algn="l"/>
              </a:tabLst>
              <a:defRPr/>
            </a:pPr>
            <a:r>
              <a:rPr lang="it-IT" sz="2800" b="1" i="1" dirty="0">
                <a:solidFill>
                  <a:srgbClr val="FF6600"/>
                </a:solidFill>
                <a:effectLst>
                  <a:outerShdw blurRad="38100" dist="38100" dir="2700000" algn="tl">
                    <a:srgbClr val="000000"/>
                  </a:outerShdw>
                </a:effectLst>
              </a:rPr>
              <a:t>MUSEO SALINAS (PA)</a:t>
            </a:r>
            <a:endParaRPr lang="it-IT" sz="2800" b="1" dirty="0">
              <a:solidFill>
                <a:srgbClr val="FF6600"/>
              </a:solidFill>
            </a:endParaRPr>
          </a:p>
        </p:txBody>
      </p:sp>
    </p:spTree>
    <p:extLst>
      <p:ext uri="{BB962C8B-B14F-4D97-AF65-F5344CB8AC3E}">
        <p14:creationId xmlns:p14="http://schemas.microsoft.com/office/powerpoint/2010/main" val="254946941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2" descr="GDM_8163 (Small)"/>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4851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p>
            <a:pPr eaLnBrk="1" hangingPunct="1">
              <a:spcBef>
                <a:spcPct val="50000"/>
              </a:spcBef>
            </a:pPr>
            <a:r>
              <a:rPr lang="it-IT" sz="1800" b="1" i="1" dirty="0" err="1" smtClean="0"/>
              <a:t>Application</a:t>
            </a:r>
            <a:r>
              <a:rPr lang="it-IT" sz="1800" b="1" i="1" dirty="0" smtClean="0"/>
              <a:t> </a:t>
            </a:r>
            <a:r>
              <a:rPr lang="it-IT" sz="1800" b="1" i="1" dirty="0" err="1" smtClean="0"/>
              <a:t>of</a:t>
            </a:r>
            <a:r>
              <a:rPr lang="it-IT" sz="1800" b="1" i="1" dirty="0" smtClean="0"/>
              <a:t> MAPE-ANTIQUE </a:t>
            </a:r>
            <a:r>
              <a:rPr lang="it-IT" sz="1800" b="1" i="1" dirty="0"/>
              <a:t>INTONACO NHL</a:t>
            </a:r>
          </a:p>
        </p:txBody>
      </p:sp>
    </p:spTree>
    <p:extLst>
      <p:ext uri="{BB962C8B-B14F-4D97-AF65-F5344CB8AC3E}">
        <p14:creationId xmlns:p14="http://schemas.microsoft.com/office/powerpoint/2010/main" val="1274912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8515"/>
                                        </p:tgtEl>
                                        <p:attrNameLst>
                                          <p:attrName>style.visibility</p:attrName>
                                        </p:attrNameLst>
                                      </p:cBhvr>
                                      <p:to>
                                        <p:strVal val="visible"/>
                                      </p:to>
                                    </p:set>
                                    <p:animEffect transition="in" filter="dissolve">
                                      <p:cBhvr>
                                        <p:cTn id="7" dur="500"/>
                                        <p:tgtEl>
                                          <p:spTgt spid="448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5"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4" name="Picture 2" descr="C:\Users\vallonei\Desktop\Mapei\REFERENZE_Rapp visita in cantiere_contestazioni _Report_Capitolati\Ezio\SICILIA\PALERMO_Museo SALINAS\rel.fot 07.06.2010\Vista cantiere Via Roma\foto 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8405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Immagine 1" descr="IMGP5658.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4248150"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Immagine 2" descr="IMGP5659.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681538" y="549275"/>
            <a:ext cx="42830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Application of </a:t>
            </a:r>
            <a:r>
              <a:rPr lang="it-IT" altLang="it-IT" sz="1800" b="1" i="1" dirty="0" err="1" smtClean="0"/>
              <a:t>transpirant</a:t>
            </a:r>
            <a:r>
              <a:rPr lang="it-IT" altLang="it-IT" sz="1800" b="1" i="1" dirty="0" smtClean="0"/>
              <a:t> render</a:t>
            </a:r>
            <a:endParaRPr lang="it-IT" altLang="it-IT" sz="1800" b="1" i="1" dirty="0"/>
          </a:p>
        </p:txBody>
      </p:sp>
    </p:spTree>
    <p:extLst>
      <p:ext uri="{BB962C8B-B14F-4D97-AF65-F5344CB8AC3E}">
        <p14:creationId xmlns:p14="http://schemas.microsoft.com/office/powerpoint/2010/main" val="1540877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Immagine 1" descr="IMGP566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smtClean="0"/>
              <a:t>Application of </a:t>
            </a:r>
            <a:r>
              <a:rPr lang="it-IT" altLang="it-IT" sz="1800" b="1" i="1" dirty="0" err="1" smtClean="0"/>
              <a:t>transpirant</a:t>
            </a:r>
            <a:r>
              <a:rPr lang="it-IT" altLang="it-IT" sz="1800" b="1" i="1" dirty="0" smtClean="0"/>
              <a:t> render</a:t>
            </a:r>
            <a:endParaRPr lang="it-IT" altLang="it-IT" sz="1800" b="1" i="1" dirty="0"/>
          </a:p>
        </p:txBody>
      </p:sp>
    </p:spTree>
    <p:extLst>
      <p:ext uri="{BB962C8B-B14F-4D97-AF65-F5344CB8AC3E}">
        <p14:creationId xmlns:p14="http://schemas.microsoft.com/office/powerpoint/2010/main" val="2495835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Immagine 1" descr="IMGP567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Squaring</a:t>
            </a:r>
            <a:r>
              <a:rPr lang="it-IT" altLang="it-IT" sz="1800" b="1" i="1" dirty="0" smtClean="0"/>
              <a:t> the </a:t>
            </a:r>
            <a:r>
              <a:rPr lang="it-IT" altLang="it-IT" sz="1800" b="1" i="1" dirty="0" err="1" smtClean="0"/>
              <a:t>transpirant</a:t>
            </a:r>
            <a:r>
              <a:rPr lang="it-IT" altLang="it-IT" sz="1800" b="1" i="1" dirty="0" smtClean="0"/>
              <a:t> render</a:t>
            </a:r>
            <a:endParaRPr lang="it-IT" altLang="it-IT" sz="1800" b="1" i="1" dirty="0"/>
          </a:p>
        </p:txBody>
      </p:sp>
    </p:spTree>
    <p:extLst>
      <p:ext uri="{BB962C8B-B14F-4D97-AF65-F5344CB8AC3E}">
        <p14:creationId xmlns:p14="http://schemas.microsoft.com/office/powerpoint/2010/main" val="3613690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Immagine 1" descr="IMGP56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Overview</a:t>
            </a:r>
            <a:r>
              <a:rPr lang="it-IT" altLang="it-IT" sz="1800" b="1" i="1" dirty="0" smtClean="0"/>
              <a:t> of an inside room</a:t>
            </a:r>
            <a:endParaRPr lang="it-IT" altLang="it-IT" sz="1800" b="1" i="1" dirty="0"/>
          </a:p>
        </p:txBody>
      </p:sp>
    </p:spTree>
    <p:extLst>
      <p:ext uri="{BB962C8B-B14F-4D97-AF65-F5344CB8AC3E}">
        <p14:creationId xmlns:p14="http://schemas.microsoft.com/office/powerpoint/2010/main" val="411555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Immagine 3" descr="IMGP67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4938" y="549275"/>
            <a:ext cx="43322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Immagine 2" descr="IMGP67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549275"/>
            <a:ext cx="4319587"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a:solidFill>
                  <a:srgbClr val="000000"/>
                </a:solidFill>
              </a:rPr>
              <a:t>Applying</a:t>
            </a:r>
            <a:r>
              <a:rPr lang="it-IT" altLang="it-IT" sz="1800" b="1" i="1" dirty="0">
                <a:solidFill>
                  <a:srgbClr val="000000"/>
                </a:solidFill>
              </a:rPr>
              <a:t> the coloured </a:t>
            </a:r>
            <a:r>
              <a:rPr lang="it-IT" altLang="it-IT" sz="1800" b="1" i="1" dirty="0" err="1" smtClean="0">
                <a:solidFill>
                  <a:srgbClr val="000000"/>
                </a:solidFill>
              </a:rPr>
              <a:t>finishing</a:t>
            </a:r>
            <a:endParaRPr lang="it-IT" altLang="it-IT" sz="1800" b="1" i="1" dirty="0">
              <a:solidFill>
                <a:srgbClr val="000000"/>
              </a:solidFill>
            </a:endParaRPr>
          </a:p>
        </p:txBody>
      </p:sp>
    </p:spTree>
    <p:extLst>
      <p:ext uri="{BB962C8B-B14F-4D97-AF65-F5344CB8AC3E}">
        <p14:creationId xmlns:p14="http://schemas.microsoft.com/office/powerpoint/2010/main" val="198528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Immagine 1" descr="IMGP67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485900" y="6018213"/>
            <a:ext cx="6162675" cy="369332"/>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a:solidFill>
                  <a:srgbClr val="000000"/>
                </a:solidFill>
              </a:rPr>
              <a:t>Applying</a:t>
            </a:r>
            <a:r>
              <a:rPr lang="it-IT" altLang="it-IT" sz="1800" b="1" i="1" dirty="0">
                <a:solidFill>
                  <a:srgbClr val="000000"/>
                </a:solidFill>
              </a:rPr>
              <a:t> the coloured </a:t>
            </a:r>
            <a:r>
              <a:rPr lang="it-IT" altLang="it-IT" sz="1800" b="1" i="1" dirty="0" err="1" smtClean="0">
                <a:solidFill>
                  <a:srgbClr val="000000"/>
                </a:solidFill>
              </a:rPr>
              <a:t>finishing</a:t>
            </a:r>
            <a:endParaRPr lang="it-IT" altLang="it-IT" sz="1800" b="1" i="1" dirty="0">
              <a:solidFill>
                <a:srgbClr val="000000"/>
              </a:solidFill>
            </a:endParaRPr>
          </a:p>
        </p:txBody>
      </p:sp>
    </p:spTree>
    <p:extLst>
      <p:ext uri="{BB962C8B-B14F-4D97-AF65-F5344CB8AC3E}">
        <p14:creationId xmlns:p14="http://schemas.microsoft.com/office/powerpoint/2010/main" val="20620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3954" name="Immagine 2" descr="foto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485900" y="6018213"/>
            <a:ext cx="6162675" cy="369887"/>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50000"/>
              </a:spcBef>
            </a:pPr>
            <a:r>
              <a:rPr lang="it-IT" altLang="it-IT" sz="1800" b="1" i="1" dirty="0" err="1" smtClean="0"/>
              <a:t>Detail</a:t>
            </a:r>
            <a:r>
              <a:rPr lang="it-IT" altLang="it-IT" sz="1800" b="1" i="1" dirty="0" smtClean="0"/>
              <a:t> of SILEXCOLOR </a:t>
            </a:r>
            <a:r>
              <a:rPr lang="it-IT" altLang="it-IT" sz="1800" b="1" i="1" dirty="0"/>
              <a:t>TONACHINO</a:t>
            </a:r>
          </a:p>
        </p:txBody>
      </p:sp>
    </p:spTree>
    <p:extLst>
      <p:ext uri="{BB962C8B-B14F-4D97-AF65-F5344CB8AC3E}">
        <p14:creationId xmlns:p14="http://schemas.microsoft.com/office/powerpoint/2010/main" val="3796851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265</TotalTime>
  <Words>1150</Words>
  <Application>Microsoft Office PowerPoint</Application>
  <PresentationFormat>Prikaz na zaslonu (4:3)</PresentationFormat>
  <Paragraphs>250</Paragraphs>
  <Slides>159</Slides>
  <Notes>21</Notes>
  <HiddenSlides>48</HiddenSlides>
  <MMClips>1</MMClips>
  <ScaleCrop>false</ScaleCrop>
  <HeadingPairs>
    <vt:vector size="4" baseType="variant">
      <vt:variant>
        <vt:lpstr>Tema</vt:lpstr>
      </vt:variant>
      <vt:variant>
        <vt:i4>1</vt:i4>
      </vt:variant>
      <vt:variant>
        <vt:lpstr>Naslovi slajdova</vt:lpstr>
      </vt:variant>
      <vt:variant>
        <vt:i4>159</vt:i4>
      </vt:variant>
    </vt:vector>
  </HeadingPairs>
  <TitlesOfParts>
    <vt:vector size="160" baseType="lpstr">
      <vt:lpstr>Office Theme</vt:lpstr>
      <vt:lpstr>Inovativni proizvodi i rješenja na bazi vapna za sanaciju povijesnih građevina </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iva</cp:lastModifiedBy>
  <cp:revision>50</cp:revision>
  <dcterms:created xsi:type="dcterms:W3CDTF">2010-03-22T21:50:27Z</dcterms:created>
  <dcterms:modified xsi:type="dcterms:W3CDTF">2020-04-02T10:46:51Z</dcterms:modified>
</cp:coreProperties>
</file>