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1" r:id="rId2"/>
    <p:sldId id="264" r:id="rId3"/>
    <p:sldId id="265" r:id="rId4"/>
    <p:sldId id="266" r:id="rId5"/>
    <p:sldId id="267" r:id="rId6"/>
    <p:sldId id="314" r:id="rId7"/>
    <p:sldId id="306" r:id="rId8"/>
    <p:sldId id="268" r:id="rId9"/>
    <p:sldId id="30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313" r:id="rId33"/>
    <p:sldId id="291" r:id="rId34"/>
    <p:sldId id="31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3" r:id="rId44"/>
    <p:sldId id="309" r:id="rId45"/>
    <p:sldId id="301" r:id="rId46"/>
    <p:sldId id="310" r:id="rId47"/>
    <p:sldId id="311" r:id="rId48"/>
    <p:sldId id="304" r:id="rId49"/>
    <p:sldId id="305" r:id="rId50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0036" autoAdjust="0"/>
  </p:normalViewPr>
  <p:slideViewPr>
    <p:cSldViewPr>
      <p:cViewPr varScale="1">
        <p:scale>
          <a:sx n="66" d="100"/>
          <a:sy n="66" d="100"/>
        </p:scale>
        <p:origin x="1118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14.6.2019.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5FE66F-A0CC-45C1-A220-5FDFF83C5955}" type="slidenum">
              <a:rPr lang="hr-HR" altLang="en-US"/>
              <a:pPr>
                <a:spcBef>
                  <a:spcPct val="0"/>
                </a:spcBef>
              </a:pPr>
              <a:t>2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22870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Suvremena izvedba čeličnih konstrukcija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mr.sc. Ivan Bajkovec, dipl.ing.građ., Bajkmont d.o.o., Sesvete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Bajkovec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BIM projektiranje počinje sa modelom arhitekture ili industrijskog procesa, nastavlja se statičkim proračunom i rezultira konačnim 3d modelom punim vrijednih informacija koje pomažu svima koji su uključeni</a:t>
            </a:r>
            <a:r>
              <a:rPr lang="en-US" altLang="en-US" sz="2200" b="0" dirty="0" smtClean="0"/>
              <a:t> </a:t>
            </a:r>
            <a:r>
              <a:rPr lang="hr-HR" altLang="en-US" sz="2200" b="0" dirty="0" smtClean="0"/>
              <a:t>u daljnje faze izvođenja projekta</a:t>
            </a:r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9AC9D36C-D372-4EB4-BDCA-7190C0498336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10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331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33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938" r="30000" b="25140"/>
          <a:stretch>
            <a:fillRect/>
          </a:stretch>
        </p:blipFill>
        <p:spPr bwMode="auto">
          <a:xfrm>
            <a:off x="609600" y="2362200"/>
            <a:ext cx="37814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286000"/>
            <a:ext cx="35893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81" y="4282443"/>
            <a:ext cx="384175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5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7E5A41AF-D052-4C9E-A31D-0D57DD5135B6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11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434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hr-HR" sz="2000" dirty="0">
                <a:latin typeface="+mn-lt"/>
              </a:rPr>
              <a:t> Proračun spojeva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hr-HR" sz="2200" b="1" dirty="0">
              <a:latin typeface="+mn-lt"/>
            </a:endParaRPr>
          </a:p>
        </p:txBody>
      </p:sp>
      <p:pic>
        <p:nvPicPr>
          <p:cNvPr id="1434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11000" r="2943" b="4224"/>
          <a:stretch>
            <a:fillRect/>
          </a:stretch>
        </p:blipFill>
        <p:spPr bwMode="auto">
          <a:xfrm>
            <a:off x="4495800" y="1524000"/>
            <a:ext cx="3886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757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11388" r="13605" b="10425"/>
          <a:stretch>
            <a:fillRect/>
          </a:stretch>
        </p:blipFill>
        <p:spPr bwMode="auto">
          <a:xfrm>
            <a:off x="1115616" y="4252678"/>
            <a:ext cx="2872184" cy="15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2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2090FA4D-D1A4-412A-AF4E-128754C75858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12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53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82296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hr-HR" sz="2000" dirty="0">
                <a:latin typeface="+mn-lt"/>
              </a:rPr>
              <a:t> Tipični detalji spojeva pogodni za </a:t>
            </a:r>
            <a:r>
              <a:rPr lang="hr-HR" sz="2000" dirty="0" smtClean="0">
                <a:latin typeface="+mn-lt"/>
              </a:rPr>
              <a:t>visok</a:t>
            </a:r>
            <a:r>
              <a:rPr lang="en-US" sz="2000" dirty="0" smtClean="0">
                <a:latin typeface="+mn-lt"/>
              </a:rPr>
              <a:t>o</a:t>
            </a:r>
            <a:r>
              <a:rPr lang="hr-HR" sz="2000" dirty="0" smtClean="0">
                <a:latin typeface="+mn-lt"/>
              </a:rPr>
              <a:t> automatiz</a:t>
            </a:r>
            <a:r>
              <a:rPr lang="en-US" sz="2000" dirty="0" err="1" smtClean="0">
                <a:latin typeface="+mn-lt"/>
              </a:rPr>
              <a:t>iranu</a:t>
            </a:r>
            <a:r>
              <a:rPr lang="hr-HR" sz="2000" dirty="0" smtClean="0">
                <a:latin typeface="+mn-lt"/>
              </a:rPr>
              <a:t> proizvodnj</a:t>
            </a:r>
            <a:r>
              <a:rPr lang="en-US" sz="2000" dirty="0" smtClean="0">
                <a:latin typeface="+mn-lt"/>
              </a:rPr>
              <a:t>u</a:t>
            </a:r>
            <a:endParaRPr lang="hr-H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hr-HR" sz="2200" b="1" dirty="0">
              <a:latin typeface="+mn-lt"/>
            </a:endParaRPr>
          </a:p>
        </p:txBody>
      </p:sp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15144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17033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4335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6764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148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105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iz 3d modela se generiraju 2d radionički nacrti za proizvodnju…</a:t>
            </a:r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16FCF56A-8FB7-4E22-B2FE-DBC521578FCA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13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639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63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16095" r="21252" b="6827"/>
          <a:stretch>
            <a:fillRect/>
          </a:stretch>
        </p:blipFill>
        <p:spPr bwMode="auto">
          <a:xfrm>
            <a:off x="1219200" y="1524000"/>
            <a:ext cx="67818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0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… montažni nacrti</a:t>
            </a:r>
            <a:endParaRPr lang="hr-HR" altLang="en-US" sz="2200" dirty="0" smtClean="0"/>
          </a:p>
        </p:txBody>
      </p:sp>
      <p:sp>
        <p:nvSpPr>
          <p:cNvPr id="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109E12D0-64AC-42DD-AAA2-67D107778E15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14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74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74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0235" r="27499" b="4102"/>
          <a:stretch>
            <a:fillRect/>
          </a:stretch>
        </p:blipFill>
        <p:spPr bwMode="auto">
          <a:xfrm>
            <a:off x="381000" y="1447800"/>
            <a:ext cx="640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4687" r="5833" b="13152"/>
          <a:stretch>
            <a:fillRect/>
          </a:stretch>
        </p:blipFill>
        <p:spPr bwMode="auto">
          <a:xfrm>
            <a:off x="5029200" y="3643313"/>
            <a:ext cx="38100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… sve potrebne liste i specifikacije</a:t>
            </a:r>
            <a:endParaRPr lang="hr-HR" altLang="en-US" sz="2200" dirty="0" smtClean="0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85148DF2-593D-4E0B-8A45-D7ED13B6FB1C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15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843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84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4056063" y="2962275"/>
            <a:ext cx="3668712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1773238" y="1892300"/>
            <a:ext cx="2903537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9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… numerički podaci (NC) potrebni za automatiziranu proizvodnju</a:t>
            </a:r>
            <a:endParaRPr lang="hr-HR" altLang="en-US" sz="2200" dirty="0" smtClean="0"/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8AD70705-7323-40BF-AE47-7F15FA920BF9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16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94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/>
          <a:stretch>
            <a:fillRect/>
          </a:stretch>
        </p:blipFill>
        <p:spPr bwMode="auto">
          <a:xfrm>
            <a:off x="439722" y="1614488"/>
            <a:ext cx="8429409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4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PROJEKTIRANJE…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BIM tehnologija </a:t>
            </a:r>
            <a:r>
              <a:rPr lang="en-US" altLang="en-US" sz="2200" b="0" dirty="0" err="1" smtClean="0"/>
              <a:t>isto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tako</a:t>
            </a:r>
            <a:r>
              <a:rPr lang="en-US" altLang="en-US" sz="2200" b="0" dirty="0" smtClean="0"/>
              <a:t> </a:t>
            </a:r>
            <a:r>
              <a:rPr lang="hr-HR" altLang="en-US" sz="2200" b="0" dirty="0" smtClean="0"/>
              <a:t>omogućava jednostavno praćenje izmjena u projektu koje ukoliko nisu pravilno vođene mogu rezultirati ogromnim kašnjenjem, škartiranim materijalom i ostalim troškovima</a:t>
            </a:r>
            <a:endParaRPr lang="hr-HR" altLang="en-US" sz="2200" dirty="0" smtClean="0"/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7E53A333-9F09-4E4C-A2D5-95357A430F42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17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04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20488" name="Picture 2" descr="https://teklastructures.support.tekla.com/sites/default/files/dita/images/ts_19_0/19_0/Graphics/en-us/dialog_drawing_list_ts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4008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200" b="0" dirty="0" smtClean="0"/>
              <a:t> </a:t>
            </a:r>
            <a:r>
              <a:rPr lang="hr-HR" altLang="en-US" sz="2200" b="0" dirty="0" smtClean="0"/>
              <a:t>BIM</a:t>
            </a:r>
            <a:r>
              <a:rPr lang="en-US" altLang="en-US" sz="2200" b="0" dirty="0" smtClean="0"/>
              <a:t> model </a:t>
            </a:r>
            <a:r>
              <a:rPr lang="hr-HR" altLang="en-US" sz="2200" b="0" dirty="0" smtClean="0"/>
              <a:t>se povezuje sa proizvodnjom putem ERP (Enterprise Resource Planning) softvera koji </a:t>
            </a:r>
            <a:r>
              <a:rPr lang="en-US" altLang="en-US" sz="2200" dirty="0" err="1" smtClean="0"/>
              <a:t>svojim</a:t>
            </a:r>
            <a:r>
              <a:rPr lang="en-US" altLang="en-US" sz="2200" dirty="0" smtClean="0"/>
              <a:t> MMRP (Manufacturing and Material Resource Planning) </a:t>
            </a:r>
            <a:r>
              <a:rPr lang="en-US" altLang="en-US" sz="2200" dirty="0" err="1" smtClean="0"/>
              <a:t>modulima</a:t>
            </a:r>
            <a:r>
              <a:rPr lang="en-US" altLang="en-US" sz="2200" dirty="0" smtClean="0"/>
              <a:t> </a:t>
            </a:r>
            <a:r>
              <a:rPr lang="hr-HR" altLang="en-US" sz="2200" b="0" dirty="0" smtClean="0"/>
              <a:t>integrira različite aktivnosti kao što je priprema proizvodnje, upravljanje zalihama materijala, nabava, te sama proizvodnja i montaža elemenata čelične konstrukcije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E8A6731B-BEA1-46DC-9396-5DDE91EEC7FD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18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15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11" name="Oval 10"/>
          <p:cNvSpPr/>
          <p:nvPr/>
        </p:nvSpPr>
        <p:spPr>
          <a:xfrm>
            <a:off x="2667000" y="3276600"/>
            <a:ext cx="11430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13" name="Left-Right Arrow 12"/>
          <p:cNvSpPr/>
          <p:nvPr/>
        </p:nvSpPr>
        <p:spPr>
          <a:xfrm>
            <a:off x="3962400" y="3581400"/>
            <a:ext cx="1066800" cy="533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5181600" y="3276600"/>
            <a:ext cx="11430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1516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 dirty="0">
                <a:solidFill>
                  <a:schemeClr val="bg1"/>
                </a:solidFill>
              </a:rPr>
              <a:t>ERP</a:t>
            </a:r>
          </a:p>
        </p:txBody>
      </p:sp>
    </p:spTree>
    <p:extLst>
      <p:ext uri="{BB962C8B-B14F-4D97-AF65-F5344CB8AC3E}">
        <p14:creationId xmlns:p14="http://schemas.microsoft.com/office/powerpoint/2010/main" val="10571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Prijenos podataka iz BIM modela u ERP sustav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47AAB563-9BC4-449E-BD51-82156A449535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19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25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2536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2537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25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1962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SADRŽAJ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4525962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hr-HR" altLang="en-US" sz="2200" b="0" dirty="0" smtClean="0"/>
              <a:t>Uvod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hr-HR" altLang="en-US" sz="2200" b="0" dirty="0" smtClean="0"/>
              <a:t>Projektiranje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hr-HR" altLang="en-US" sz="2200" b="0" dirty="0" smtClean="0"/>
              <a:t>Proizvodnja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hr-HR" altLang="en-US" sz="2200" b="0" dirty="0" smtClean="0"/>
              <a:t>Transport i montaža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hr-HR" altLang="en-US" sz="2200" b="0" dirty="0" smtClean="0"/>
              <a:t>Zaključak i rasprava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hr-HR" altLang="en-US" sz="2200" b="0" dirty="0" smtClean="0"/>
              <a:t>Reference</a:t>
            </a:r>
          </a:p>
          <a:p>
            <a:pPr marL="0" indent="0" eaLnBrk="1" hangingPunct="1"/>
            <a:endParaRPr lang="hr-HR" altLang="en-US" sz="2200" b="0" dirty="0" smtClean="0"/>
          </a:p>
          <a:p>
            <a:pPr marL="0" indent="0" eaLnBrk="1" hangingPunct="1"/>
            <a:endParaRPr lang="hr-HR" altLang="en-US" sz="2200" b="0" dirty="0" smtClean="0"/>
          </a:p>
        </p:txBody>
      </p:sp>
      <p:sp>
        <p:nvSpPr>
          <p:cNvPr id="717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000" b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000" b="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17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93FEE571-9665-4E63-8C9C-CCD6AC98F126}" type="slidenum">
              <a:rPr lang="hr-HR" altLang="en-US" sz="800" b="0" dirty="0">
                <a:latin typeface="Verdana" panose="020B0604030504040204" pitchFamily="34" charset="0"/>
              </a:rPr>
              <a:t>2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Kreiranje optimiziranih reznih lista za štapne materijale kako bi se smanjio nekorisni otpad i ukupan utrošak potrebnog materijala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569008C5-42DC-46CA-BC82-C6E58341FF51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20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355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3561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35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3632200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Kreiranje optimiziranih reznih lista za pločaste materijale kako bi se smanjio nekorisni otpad i ukupan utrošak potrebnog materijala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829D5012-5FCC-40AF-904F-8DE7C0253C2E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21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458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4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>
            <a:fillRect/>
          </a:stretch>
        </p:blipFill>
        <p:spPr bwMode="auto">
          <a:xfrm>
            <a:off x="457200" y="1752600"/>
            <a:ext cx="5519738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68625"/>
            <a:ext cx="38862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5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Upravljanje zalihama i nabavom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574B870A-83E6-4DEF-81CC-679A8F5F0FC9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560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5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19354"/>
          <a:stretch>
            <a:fillRect/>
          </a:stretch>
        </p:blipFill>
        <p:spPr bwMode="auto">
          <a:xfrm>
            <a:off x="762000" y="1676400"/>
            <a:ext cx="76612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8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Barkodiranje, skeniranje i direktni feedback umreženih strojeva 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4028C3ED-430C-43E5-9EEC-D8B63468FC25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663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6633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t="1990" b="8458"/>
          <a:stretch>
            <a:fillRect/>
          </a:stretch>
        </p:blipFill>
        <p:spPr bwMode="auto">
          <a:xfrm>
            <a:off x="3581400" y="2286000"/>
            <a:ext cx="441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24384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ERP sustav omogućuje stalni uvid u status izvođenja projekta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6D9BB581-F0C7-43E4-8397-36F1E997476B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765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7656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7657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7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7929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8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Izrezivanje i izrada rupa na profilima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B7CBA170-89D0-4EFC-93C6-819A68F831AE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86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8681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8682" name="Picture 7" descr="https://www.grad.unizg.hr/images/50014310/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3"/>
          <a:stretch>
            <a:fillRect/>
          </a:stretch>
        </p:blipFill>
        <p:spPr bwMode="auto">
          <a:xfrm>
            <a:off x="3733800" y="1447800"/>
            <a:ext cx="50292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Izrezivanje i izrada rupa na limovima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FFB72CF9-0A71-434B-A1EE-FC1B7BA16CDC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26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2970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4" descr="https://www.grad.unizg.hr/images/50014310/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50561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Izrezivanje limova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AB70E70D-CD79-4301-A6A7-53E7F4B1CB38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27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072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2" name="VID-20180424-WA00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628800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Izrada rupa na limovima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5EB6B845-FD8F-4119-A92D-31E605ACF184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28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175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2" name="VID-20180424-WA0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628800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Sklapanje pozicija u sklopove je jedan od najskupljih i radno najintenzivnijih procesa u proizvodnji čeličnih konstrukcija i često predstavlja usko grlo u proizvodnji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20AE9299-EC10-480D-8BF4-39698CD35EDE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29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277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32777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32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1. Uvod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143000"/>
            <a:ext cx="8229600" cy="5072063"/>
          </a:xfrm>
        </p:spPr>
        <p:txBody>
          <a:bodyPr/>
          <a:lstStyle/>
          <a:p>
            <a:pPr marL="0" indent="0" eaLnBrk="1" hangingPunct="1"/>
            <a:r>
              <a:rPr lang="hr-HR" altLang="en-US" sz="2200" b="0" dirty="0" smtClean="0"/>
              <a:t>Dosadašnji trendovi u građevinarstvu:</a:t>
            </a:r>
          </a:p>
          <a:p>
            <a:pPr marL="0" indent="0" eaLnBrk="1" hangingPunct="1"/>
            <a:endParaRPr lang="hr-HR" altLang="en-US" sz="2200" b="0" dirty="0" smtClean="0"/>
          </a:p>
          <a:p>
            <a:pPr marL="0" indent="0" eaLnBrk="1" hangingPunct="1"/>
            <a:endParaRPr lang="hr-HR" altLang="en-US" sz="2200" b="0" dirty="0" smtClean="0"/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4CE7AEE8-2491-461F-82CE-85BEA90FE635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3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2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000" b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12" name="Pie 11"/>
          <p:cNvSpPr/>
          <p:nvPr/>
        </p:nvSpPr>
        <p:spPr>
          <a:xfrm>
            <a:off x="533400" y="1752600"/>
            <a:ext cx="914400" cy="914400"/>
          </a:xfrm>
          <a:prstGeom prst="pie">
            <a:avLst>
              <a:gd name="adj1" fmla="val 18275221"/>
              <a:gd name="adj2" fmla="val 162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>
              <a:solidFill>
                <a:schemeClr val="tx1"/>
              </a:solidFill>
            </a:endParaRPr>
          </a:p>
        </p:txBody>
      </p:sp>
      <p:sp>
        <p:nvSpPr>
          <p:cNvPr id="9224" name="TextBox 13"/>
          <p:cNvSpPr txBox="1">
            <a:spLocks noChangeArrowheads="1"/>
          </p:cNvSpPr>
          <p:nvPr/>
        </p:nvSpPr>
        <p:spPr bwMode="auto">
          <a:xfrm>
            <a:off x="1524000" y="1905000"/>
            <a:ext cx="533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b="0"/>
              <a:t>10% materijala se škartira</a:t>
            </a:r>
          </a:p>
        </p:txBody>
      </p:sp>
      <p:sp>
        <p:nvSpPr>
          <p:cNvPr id="9226" name="TextBox 19"/>
          <p:cNvSpPr txBox="1">
            <a:spLocks noChangeArrowheads="1"/>
          </p:cNvSpPr>
          <p:nvPr/>
        </p:nvSpPr>
        <p:spPr bwMode="auto">
          <a:xfrm>
            <a:off x="2057400" y="2819400"/>
            <a:ext cx="510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b="0"/>
              <a:t>30% izvedenih radova se prepravlja</a:t>
            </a:r>
          </a:p>
        </p:txBody>
      </p:sp>
      <p:sp>
        <p:nvSpPr>
          <p:cNvPr id="9227" name="TextBox 22"/>
          <p:cNvSpPr txBox="1">
            <a:spLocks noChangeArrowheads="1"/>
          </p:cNvSpPr>
          <p:nvPr/>
        </p:nvSpPr>
        <p:spPr bwMode="auto">
          <a:xfrm>
            <a:off x="2667000" y="3657600"/>
            <a:ext cx="601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b="0"/>
              <a:t>40% radnog vremena na gradilištu je neproduktivno</a:t>
            </a:r>
          </a:p>
        </p:txBody>
      </p:sp>
      <p:sp>
        <p:nvSpPr>
          <p:cNvPr id="9228" name="TextBox 28"/>
          <p:cNvSpPr txBox="1">
            <a:spLocks noChangeArrowheads="1"/>
          </p:cNvSpPr>
          <p:nvPr/>
        </p:nvSpPr>
        <p:spPr bwMode="auto">
          <a:xfrm>
            <a:off x="3733800" y="5486400"/>
            <a:ext cx="541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b="0"/>
              <a:t>90% projekata se izvede sa zakašnjenjem</a:t>
            </a:r>
          </a:p>
        </p:txBody>
      </p:sp>
      <p:sp>
        <p:nvSpPr>
          <p:cNvPr id="32" name="Pie 31"/>
          <p:cNvSpPr/>
          <p:nvPr/>
        </p:nvSpPr>
        <p:spPr>
          <a:xfrm>
            <a:off x="1143000" y="2667000"/>
            <a:ext cx="914400" cy="914400"/>
          </a:xfrm>
          <a:prstGeom prst="pie">
            <a:avLst>
              <a:gd name="adj1" fmla="val 821793"/>
              <a:gd name="adj2" fmla="val 162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>
              <a:solidFill>
                <a:schemeClr val="tx1"/>
              </a:solidFill>
            </a:endParaRPr>
          </a:p>
        </p:txBody>
      </p:sp>
      <p:sp>
        <p:nvSpPr>
          <p:cNvPr id="33" name="Pie 32"/>
          <p:cNvSpPr/>
          <p:nvPr/>
        </p:nvSpPr>
        <p:spPr>
          <a:xfrm>
            <a:off x="1828800" y="3505200"/>
            <a:ext cx="914400" cy="914400"/>
          </a:xfrm>
          <a:prstGeom prst="pie">
            <a:avLst>
              <a:gd name="adj1" fmla="val 2802385"/>
              <a:gd name="adj2" fmla="val 162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>
              <a:solidFill>
                <a:schemeClr val="tx1"/>
              </a:solidFill>
            </a:endParaRPr>
          </a:p>
        </p:txBody>
      </p:sp>
      <p:sp>
        <p:nvSpPr>
          <p:cNvPr id="34" name="Pie 33"/>
          <p:cNvSpPr/>
          <p:nvPr/>
        </p:nvSpPr>
        <p:spPr>
          <a:xfrm>
            <a:off x="2438400" y="4419600"/>
            <a:ext cx="914400" cy="914400"/>
          </a:xfrm>
          <a:prstGeom prst="pie">
            <a:avLst>
              <a:gd name="adj1" fmla="val 2802385"/>
              <a:gd name="adj2" fmla="val 162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>
              <a:solidFill>
                <a:schemeClr val="tx1"/>
              </a:solidFill>
            </a:endParaRPr>
          </a:p>
        </p:txBody>
      </p:sp>
      <p:sp>
        <p:nvSpPr>
          <p:cNvPr id="9232" name="TextBox 34"/>
          <p:cNvSpPr txBox="1">
            <a:spLocks noChangeArrowheads="1"/>
          </p:cNvSpPr>
          <p:nvPr/>
        </p:nvSpPr>
        <p:spPr bwMode="auto">
          <a:xfrm>
            <a:off x="3276600" y="4572000"/>
            <a:ext cx="556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b="0"/>
              <a:t>40% projekata probije planirani proračun</a:t>
            </a:r>
          </a:p>
        </p:txBody>
      </p:sp>
      <p:sp>
        <p:nvSpPr>
          <p:cNvPr id="36" name="Pie 35"/>
          <p:cNvSpPr/>
          <p:nvPr/>
        </p:nvSpPr>
        <p:spPr>
          <a:xfrm>
            <a:off x="3124200" y="5410200"/>
            <a:ext cx="914400" cy="914400"/>
          </a:xfrm>
          <a:prstGeom prst="pie">
            <a:avLst>
              <a:gd name="adj1" fmla="val 14043028"/>
              <a:gd name="adj2" fmla="val 162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>
              <a:solidFill>
                <a:schemeClr val="tx1"/>
              </a:solidFill>
            </a:endParaRPr>
          </a:p>
        </p:txBody>
      </p:sp>
      <p:sp>
        <p:nvSpPr>
          <p:cNvPr id="9234" name="Date Placeholder 3"/>
          <p:cNvSpPr txBox="1">
            <a:spLocks/>
          </p:cNvSpPr>
          <p:nvPr/>
        </p:nvSpPr>
        <p:spPr bwMode="auto">
          <a:xfrm>
            <a:off x="8001000" y="5735638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b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000" b="0">
                <a:latin typeface="Arial Narrow" panose="020B0606020202030204" pitchFamily="34" charset="0"/>
                <a:cs typeface="Arial" panose="020B0604020202020204" pitchFamily="34" charset="0"/>
              </a:rPr>
              <a:t>Izvor: Trimble</a:t>
            </a:r>
          </a:p>
        </p:txBody>
      </p:sp>
    </p:spTree>
    <p:extLst>
      <p:ext uri="{BB962C8B-B14F-4D97-AF65-F5344CB8AC3E}">
        <p14:creationId xmlns:p14="http://schemas.microsoft.com/office/powerpoint/2010/main" val="3967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Jedno od najkorisnijih poboljšanja koje je značajno unaprijedilo produktivnost i kvalitetu procesa sastavljanja je automatsko markiranje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Automatsko markiranje omogućava da se podatak o položaju ugradnje pozicije direktno iz BIM 3d modela prenese na CNC stroj – te stroj taj položaj markira što znatno ubrzava potrebno vrijeme izrade, te gotovo eliminira mogućnost ljudske pogreške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F840E80F-578C-4C36-B559-48DE8E92CD56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30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379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33800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33801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338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3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Sklapanje sklopova kompleksne geometrije je isto tako znatno olakšano uslijed dostupnosti BIM modela na shop flooru 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AC886D70-EA22-41AB-8F96-0F89E2B2E693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31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48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34825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53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3</a:t>
            </a:r>
            <a:r>
              <a:rPr lang="hr-HR" sz="2400" dirty="0" smtClean="0"/>
              <a:t>. </a:t>
            </a:r>
            <a:r>
              <a:rPr lang="en-US" sz="2400" dirty="0" smtClean="0"/>
              <a:t>PROIZVODNJA….</a:t>
            </a:r>
            <a:endParaRPr lang="hr-HR" sz="240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</a:pPr>
            <a:r>
              <a:rPr lang="hr-HR" altLang="en-US" sz="2200" b="0" dirty="0" smtClean="0"/>
              <a:t> </a:t>
            </a:r>
            <a:r>
              <a:rPr lang="hr-HR" altLang="en-US" sz="2200" dirty="0"/>
              <a:t>Sklapanje sklopova </a:t>
            </a:r>
            <a:r>
              <a:rPr lang="en-US" altLang="en-US" sz="2200" dirty="0" err="1" smtClean="0"/>
              <a:t>sve</a:t>
            </a:r>
            <a:r>
              <a:rPr lang="en-US" altLang="en-US" sz="2200" dirty="0" smtClean="0"/>
              <a:t> </a:t>
            </a:r>
            <a:r>
              <a:rPr lang="en-US" altLang="en-US" sz="2200" dirty="0" err="1" smtClean="0"/>
              <a:t>kompleksnije</a:t>
            </a:r>
            <a:r>
              <a:rPr lang="en-US" altLang="en-US" sz="2200" dirty="0" smtClean="0"/>
              <a:t> </a:t>
            </a:r>
            <a:r>
              <a:rPr lang="en-US" altLang="en-US" sz="2200" dirty="0" err="1" smtClean="0"/>
              <a:t>geometrije</a:t>
            </a:r>
            <a:endParaRPr lang="hr-HR" altLang="en-US" sz="2200" dirty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02362F62-A14E-479D-B936-280439307107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32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229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968" r="11769"/>
          <a:stretch/>
        </p:blipFill>
        <p:spPr>
          <a:xfrm>
            <a:off x="251520" y="2024720"/>
            <a:ext cx="4824536" cy="2913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19200" b="29220"/>
          <a:stretch/>
        </p:blipFill>
        <p:spPr>
          <a:xfrm>
            <a:off x="5203604" y="2024720"/>
            <a:ext cx="3672408" cy="172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19950" r="-1" b="33006"/>
          <a:stretch/>
        </p:blipFill>
        <p:spPr>
          <a:xfrm>
            <a:off x="5281736" y="4021297"/>
            <a:ext cx="2812723" cy="21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Specijalni proces zavarivanje predstavlja najsloženiji dio izrade čelične konstrukcije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U najvećem dijelu se i dalje izvodi ručno, </a:t>
            </a:r>
            <a:r>
              <a:rPr lang="en-US" altLang="en-US" sz="2200" dirty="0" smtClean="0"/>
              <a:t>a </a:t>
            </a:r>
            <a:r>
              <a:rPr lang="en-US" altLang="en-US" sz="2200" dirty="0" err="1" smtClean="0"/>
              <a:t>kod</a:t>
            </a:r>
            <a:r>
              <a:rPr lang="en-US" altLang="en-US" sz="2200" dirty="0" smtClean="0"/>
              <a:t> </a:t>
            </a:r>
            <a:r>
              <a:rPr lang="en-US" altLang="en-US" sz="2200" dirty="0" err="1" smtClean="0"/>
              <a:t>većih</a:t>
            </a:r>
            <a:r>
              <a:rPr lang="en-US" altLang="en-US" sz="2200" dirty="0" smtClean="0"/>
              <a:t> </a:t>
            </a:r>
            <a:r>
              <a:rPr lang="en-US" altLang="en-US" sz="2200" dirty="0" err="1" smtClean="0"/>
              <a:t>serija</a:t>
            </a:r>
            <a:r>
              <a:rPr lang="en-US" altLang="en-US" sz="2200" dirty="0" smtClean="0"/>
              <a:t> </a:t>
            </a:r>
            <a:r>
              <a:rPr lang="en-US" altLang="en-US" sz="2200" dirty="0" err="1" smtClean="0"/>
              <a:t>robotima</a:t>
            </a:r>
            <a:endParaRPr lang="en-US" altLang="en-US" sz="2200" dirty="0" smtClean="0"/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hr-HR" altLang="en-US" sz="2200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397CDDF7-F1C2-4CC9-81C4-A1CDE0D52B90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33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584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35850" name="Picture 2" descr="Image may contain: one or more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6" y="2369358"/>
            <a:ext cx="2987749" cy="298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0190119_1139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2369358"/>
            <a:ext cx="5340190" cy="30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686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7BA0E877-1C7B-4B68-9C4B-06831AAEA3ED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34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62025"/>
            <a:ext cx="7724775" cy="4648200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</a:pPr>
            <a:r>
              <a:rPr lang="en-US" altLang="en-US" sz="2200" dirty="0"/>
              <a:t>U</a:t>
            </a:r>
            <a:r>
              <a:rPr lang="hr-HR" altLang="en-US" sz="2200" dirty="0" smtClean="0"/>
              <a:t> </a:t>
            </a:r>
            <a:r>
              <a:rPr lang="hr-HR" altLang="en-US" sz="2200" dirty="0"/>
              <a:t>narednom periodu očekuju </a:t>
            </a:r>
            <a:r>
              <a:rPr lang="en-US" altLang="en-US" sz="2200" dirty="0" smtClean="0"/>
              <a:t>se </a:t>
            </a:r>
            <a:r>
              <a:rPr lang="hr-HR" altLang="en-US" sz="2200" dirty="0" smtClean="0"/>
              <a:t>veliki </a:t>
            </a:r>
            <a:r>
              <a:rPr lang="hr-HR" altLang="en-US" sz="2200" dirty="0"/>
              <a:t>iskoraci u robotizaciji </a:t>
            </a:r>
            <a:r>
              <a:rPr lang="en-US" altLang="en-US" sz="2200" dirty="0" err="1" smtClean="0"/>
              <a:t>procesa</a:t>
            </a:r>
            <a:r>
              <a:rPr lang="hr-HR" altLang="en-US" sz="2200" dirty="0" smtClean="0"/>
              <a:t> </a:t>
            </a:r>
            <a:r>
              <a:rPr lang="hr-HR" altLang="en-US" sz="2200" dirty="0"/>
              <a:t>koja se trenutno koristi samo u proizvodnji većih serija elemenata zbog složenosti programiranja</a:t>
            </a:r>
          </a:p>
          <a:p>
            <a:pPr marL="0" indent="0" eaLnBrk="1" hangingPunct="1"/>
            <a:endParaRPr lang="hr-HR" altLang="en-US" sz="2200" b="0" dirty="0" smtClean="0"/>
          </a:p>
          <a:p>
            <a:pPr marL="0" indent="0" eaLnBrk="1" hangingPunct="1">
              <a:buNone/>
            </a:pPr>
            <a:endParaRPr lang="hr-HR" altLang="en-US" sz="2200" b="0" dirty="0" smtClean="0"/>
          </a:p>
        </p:txBody>
      </p:sp>
      <p:sp>
        <p:nvSpPr>
          <p:cNvPr id="3687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4" name="20171127_1214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391" r="13579" b="7251"/>
          <a:stretch/>
        </p:blipFill>
        <p:spPr>
          <a:xfrm>
            <a:off x="2267744" y="2060848"/>
            <a:ext cx="446449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3.PROIZVODNJA…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465138" y="990600"/>
            <a:ext cx="3214687" cy="4643438"/>
          </a:xfrm>
        </p:spPr>
        <p:txBody>
          <a:bodyPr/>
          <a:lstStyle/>
          <a:p>
            <a:pPr marL="0" indent="0" algn="just" eaLnBrk="1" hangingPunct="1"/>
            <a:r>
              <a:rPr lang="hr-HR" altLang="en-US" sz="2200" b="0" dirty="0" smtClean="0"/>
              <a:t>Kontrola zavarivanja</a:t>
            </a:r>
          </a:p>
          <a:p>
            <a:pPr marL="0" indent="0" algn="just" eaLnBrk="1" hangingPunct="1"/>
            <a:r>
              <a:rPr lang="hr-HR" altLang="en-US" sz="2200" b="0" dirty="0" smtClean="0"/>
              <a:t>Dijeli se na kontrolu metodama bez razaranja (engl. NDT) i kontrolu metodama sa razaranjem (engl. DT)</a:t>
            </a:r>
          </a:p>
          <a:p>
            <a:pPr marL="0" indent="0" algn="just" eaLnBrk="1" hangingPunct="1"/>
            <a:endParaRPr lang="hr-HR" altLang="en-US" sz="2200" b="0" dirty="0" smtClean="0"/>
          </a:p>
          <a:p>
            <a:pPr marL="0" indent="0" algn="just" eaLnBrk="1" hangingPunct="1"/>
            <a:r>
              <a:rPr lang="hr-HR" altLang="en-US" sz="2200" b="0" dirty="0" smtClean="0"/>
              <a:t>HRN EN 1090-2 propisuje obujam kontrole nakon zavarivanja kako slijedi u tabeli 24.</a:t>
            </a: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1BAF2259-46E1-48C6-A092-B8366A9DC4A4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35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428750"/>
            <a:ext cx="51593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</p:spTree>
    <p:extLst>
      <p:ext uri="{BB962C8B-B14F-4D97-AF65-F5344CB8AC3E}">
        <p14:creationId xmlns:p14="http://schemas.microsoft.com/office/powerpoint/2010/main" val="17864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Antikorozivna zaštita elemenata čelične konstrukcije se može izvesti vrućim pocinčavanjem ili premazivanjem zaštitnim premazima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U današnje vrijeme najčešće korištena metoda zaštite od korozije konstrukcijskog čelika je izvođenje sustava premaza bojama koje se sastoje od pigmenata raspršenih u različitim vezivima i otopljenim u otapalima – koje se provodi u skladu sa zahtjevima niza normi HRN EN 12944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AA4575F2-4849-4E33-920E-6D85894737CA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36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891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38920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38921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438400" y="2971800"/>
          <a:ext cx="4572001" cy="3278395"/>
        </p:xfrm>
        <a:graphic>
          <a:graphicData uri="http://schemas.openxmlformats.org/drawingml/2006/table">
            <a:tbl>
              <a:tblPr/>
              <a:tblGrid>
                <a:gridCol w="113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b="1" dirty="0">
                          <a:latin typeface="Arial"/>
                          <a:ea typeface="Calibri"/>
                          <a:cs typeface="Times New Roman"/>
                        </a:rPr>
                        <a:t>Korozijska izloženost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b="1" dirty="0">
                          <a:latin typeface="Arial"/>
                          <a:ea typeface="Calibri"/>
                          <a:cs typeface="Times New Roman"/>
                        </a:rPr>
                        <a:t>Trajnost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b="1" dirty="0">
                          <a:latin typeface="Arial"/>
                          <a:ea typeface="Calibri"/>
                          <a:cs typeface="Times New Roman"/>
                        </a:rPr>
                        <a:t>Debljina suhog filma, µm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b="1" dirty="0">
                          <a:latin typeface="Arial"/>
                          <a:ea typeface="Calibri"/>
                          <a:cs typeface="Times New Roman"/>
                        </a:rPr>
                        <a:t>Vezivno sredstvo premaza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C1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Antikorozivna zaštita tehnički nije potrebna.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2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C2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Niska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80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Alkidi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Akrili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PVC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Epoksidi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Poliuretani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Srednja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120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Visoka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160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72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C3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Niska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120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Srednja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160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95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Visoka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200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72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C4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Niska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160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PVC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Epoksidi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Poliuretani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Srednja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200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70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Visoka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240-280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72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C5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Niska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200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 err="1">
                          <a:latin typeface="Arial"/>
                          <a:ea typeface="Calibri"/>
                          <a:cs typeface="Times New Roman"/>
                        </a:rPr>
                        <a:t>Epoksidi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Poliuretani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Srednja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240-280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>
                          <a:latin typeface="Arial"/>
                          <a:ea typeface="Calibri"/>
                          <a:cs typeface="Times New Roman"/>
                        </a:rPr>
                        <a:t>Visoka</a:t>
                      </a:r>
                      <a:endParaRPr lang="hr-H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latin typeface="Arial"/>
                          <a:ea typeface="Calibri"/>
                          <a:cs typeface="Times New Roman"/>
                        </a:rPr>
                        <a:t>320</a:t>
                      </a:r>
                      <a:endParaRPr lang="hr-H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Priprema površina prije izvođenja antikorozivne zaštite premazima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DF0AC7F1-5059-4139-AC0F-97A481CADAF2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37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9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3994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39944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39945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39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9342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611688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1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Nanošenje zaštitnih premaza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83D7E15C-F327-4988-9BEA-992C578A9A91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38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4096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40969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40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5083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 l="6824" t="30699" r="30059" b="5344"/>
          <a:stretch>
            <a:fillRect/>
          </a:stretch>
        </p:blipFill>
        <p:spPr bwMode="auto">
          <a:xfrm>
            <a:off x="4267200" y="3200400"/>
            <a:ext cx="4383088" cy="296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259238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24400"/>
            <a:ext cx="2590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3. PROIZVODNJA…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Proizvodnja elemenata čelične konstrukcije se izvodi u pogonu sa uspostavljenim sustavom tvorničke kontrole proizvodnje sukladno HRN EN 1090-1 za izradu sukladno HRN EN 1090-2 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Proizvedeni elementi čelične konstrukcije isporučuju se sa CE oznakom, te Izjavom o svojstvima (DoP)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4B241206-2F73-4322-86CC-D817EC470455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39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4199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41992" name="TextBox 11"/>
          <p:cNvSpPr txBox="1">
            <a:spLocks noChangeArrowheads="1"/>
          </p:cNvSpPr>
          <p:nvPr/>
        </p:nvSpPr>
        <p:spPr bwMode="auto">
          <a:xfrm>
            <a:off x="27432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41993" name="TextBox 14"/>
          <p:cNvSpPr txBox="1">
            <a:spLocks noChangeArrowheads="1"/>
          </p:cNvSpPr>
          <p:nvPr/>
        </p:nvSpPr>
        <p:spPr bwMode="auto">
          <a:xfrm>
            <a:off x="5257800" y="3581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ERP</a:t>
            </a:r>
          </a:p>
        </p:txBody>
      </p:sp>
      <p:pic>
        <p:nvPicPr>
          <p:cNvPr id="41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/>
          <a:stretch>
            <a:fillRect/>
          </a:stretch>
        </p:blipFill>
        <p:spPr bwMode="auto">
          <a:xfrm>
            <a:off x="4800600" y="2808288"/>
            <a:ext cx="20574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0"/>
            <a:ext cx="2743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8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1. Uvod…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kako bi se navedeni trendovi ublažili te odgovorili izazovi produktivnosti, kvalitete i pravovremenog izvođenja potreban je integrirani pristup </a:t>
            </a:r>
            <a:r>
              <a:rPr lang="en-US" altLang="en-US" sz="2200" dirty="0" err="1" smtClean="0"/>
              <a:t>svih</a:t>
            </a:r>
            <a:r>
              <a:rPr lang="en-US" altLang="en-US" sz="2200" dirty="0" smtClean="0"/>
              <a:t> </a:t>
            </a:r>
            <a:r>
              <a:rPr lang="hr-HR" altLang="en-US" sz="2200" b="0" dirty="0" smtClean="0"/>
              <a:t>sudionika u gradnji</a:t>
            </a:r>
          </a:p>
          <a:p>
            <a:pPr marL="0" indent="0" eaLnBrk="1" hangingPunct="1">
              <a:buFont typeface="Arial" panose="020B0604020202020204" pitchFamily="34" charset="0"/>
              <a:buChar char="•"/>
            </a:pPr>
            <a:r>
              <a:rPr lang="hr-HR" altLang="en-US" sz="2400" b="0" dirty="0" smtClean="0"/>
              <a:t> </a:t>
            </a:r>
            <a:r>
              <a:rPr lang="hr-HR" altLang="en-US" sz="2200" b="0" dirty="0" smtClean="0"/>
              <a:t>u izvođenju čeličnih konstrukcija znatni iskoraci su napravljeni uvođenjem i korištenjem BIM tehnologije u fazi projektiranja te daljnjom integracijom sa modernom automatiziranom proizvodnjom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C3C09EC2-A061-4B5A-83B2-3F58D028131C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4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sp>
        <p:nvSpPr>
          <p:cNvPr id="15" name="Oval 14"/>
          <p:cNvSpPr/>
          <p:nvPr/>
        </p:nvSpPr>
        <p:spPr>
          <a:xfrm>
            <a:off x="3810000" y="4419600"/>
            <a:ext cx="11430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248" name="TextBox 15"/>
          <p:cNvSpPr txBox="1">
            <a:spLocks noChangeArrowheads="1"/>
          </p:cNvSpPr>
          <p:nvPr/>
        </p:nvSpPr>
        <p:spPr bwMode="auto">
          <a:xfrm>
            <a:off x="3886200" y="4724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2800">
                <a:solidFill>
                  <a:schemeClr val="bg1"/>
                </a:solidFill>
              </a:rPr>
              <a:t>BIM</a:t>
            </a:r>
          </a:p>
        </p:txBody>
      </p:sp>
      <p:sp>
        <p:nvSpPr>
          <p:cNvPr id="10249" name="TextBox 18"/>
          <p:cNvSpPr txBox="1">
            <a:spLocks noChangeArrowheads="1"/>
          </p:cNvSpPr>
          <p:nvPr/>
        </p:nvSpPr>
        <p:spPr bwMode="auto">
          <a:xfrm>
            <a:off x="5638800" y="5410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600" b="0"/>
              <a:t>Izvođač</a:t>
            </a:r>
          </a:p>
        </p:txBody>
      </p:sp>
      <p:sp>
        <p:nvSpPr>
          <p:cNvPr id="20" name="Left-Right Arrow 19"/>
          <p:cNvSpPr/>
          <p:nvPr/>
        </p:nvSpPr>
        <p:spPr>
          <a:xfrm rot="19449682">
            <a:off x="5029200" y="4419600"/>
            <a:ext cx="5334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251" name="TextBox 20"/>
          <p:cNvSpPr txBox="1">
            <a:spLocks noChangeArrowheads="1"/>
          </p:cNvSpPr>
          <p:nvPr/>
        </p:nvSpPr>
        <p:spPr bwMode="auto">
          <a:xfrm>
            <a:off x="5638800" y="3962400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600" b="0"/>
              <a:t>Projektant konstrukcije</a:t>
            </a:r>
          </a:p>
        </p:txBody>
      </p:sp>
      <p:sp>
        <p:nvSpPr>
          <p:cNvPr id="22" name="Left-Right Arrow 21"/>
          <p:cNvSpPr/>
          <p:nvPr/>
        </p:nvSpPr>
        <p:spPr>
          <a:xfrm rot="16200000">
            <a:off x="4152900" y="4000500"/>
            <a:ext cx="5334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253" name="TextBox 22"/>
          <p:cNvSpPr txBox="1">
            <a:spLocks noChangeArrowheads="1"/>
          </p:cNvSpPr>
          <p:nvPr/>
        </p:nvSpPr>
        <p:spPr bwMode="auto">
          <a:xfrm>
            <a:off x="3886200" y="34290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600" b="0"/>
              <a:t>Investitor</a:t>
            </a:r>
          </a:p>
        </p:txBody>
      </p:sp>
      <p:sp>
        <p:nvSpPr>
          <p:cNvPr id="24" name="Left-Right Arrow 23"/>
          <p:cNvSpPr/>
          <p:nvPr/>
        </p:nvSpPr>
        <p:spPr>
          <a:xfrm rot="12996414">
            <a:off x="3268663" y="4335463"/>
            <a:ext cx="5334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255" name="TextBox 24"/>
          <p:cNvSpPr txBox="1">
            <a:spLocks noChangeArrowheads="1"/>
          </p:cNvSpPr>
          <p:nvPr/>
        </p:nvSpPr>
        <p:spPr bwMode="auto">
          <a:xfrm>
            <a:off x="2362200" y="3886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600" b="0"/>
              <a:t>Arhitekt</a:t>
            </a:r>
          </a:p>
        </p:txBody>
      </p:sp>
      <p:sp>
        <p:nvSpPr>
          <p:cNvPr id="26" name="Left-Right Arrow 25"/>
          <p:cNvSpPr/>
          <p:nvPr/>
        </p:nvSpPr>
        <p:spPr>
          <a:xfrm rot="1559457">
            <a:off x="5035550" y="5291138"/>
            <a:ext cx="5334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7" name="Left-Right Arrow 26"/>
          <p:cNvSpPr/>
          <p:nvPr/>
        </p:nvSpPr>
        <p:spPr>
          <a:xfrm rot="19449682">
            <a:off x="3270250" y="5322888"/>
            <a:ext cx="5334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258" name="TextBox 27"/>
          <p:cNvSpPr txBox="1">
            <a:spLocks noChangeArrowheads="1"/>
          </p:cNvSpPr>
          <p:nvPr/>
        </p:nvSpPr>
        <p:spPr bwMode="auto">
          <a:xfrm>
            <a:off x="2057400" y="54102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600" b="0"/>
              <a:t>Nadzorni inženjer</a:t>
            </a:r>
          </a:p>
        </p:txBody>
      </p:sp>
      <p:sp>
        <p:nvSpPr>
          <p:cNvPr id="29" name="Left-Right Arrow 28"/>
          <p:cNvSpPr/>
          <p:nvPr/>
        </p:nvSpPr>
        <p:spPr>
          <a:xfrm rot="16200000">
            <a:off x="4152900" y="5829300"/>
            <a:ext cx="533400" cy="152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260" name="TextBox 29"/>
          <p:cNvSpPr txBox="1">
            <a:spLocks noChangeArrowheads="1"/>
          </p:cNvSpPr>
          <p:nvPr/>
        </p:nvSpPr>
        <p:spPr bwMode="auto">
          <a:xfrm>
            <a:off x="3886200" y="62484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600" b="0"/>
              <a:t>Revident</a:t>
            </a:r>
          </a:p>
        </p:txBody>
      </p:sp>
    </p:spTree>
    <p:extLst>
      <p:ext uri="{BB962C8B-B14F-4D97-AF65-F5344CB8AC3E}">
        <p14:creationId xmlns:p14="http://schemas.microsoft.com/office/powerpoint/2010/main" val="17748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Korištenje BIM modela i ERP sustava omogućava bolje planiranje pravodobnih isporuka proizvedenih elemenata čelične konstrukcije na gradilište </a:t>
            </a:r>
          </a:p>
          <a:p>
            <a:pPr marL="0" indent="0" eaLnBrk="1" hangingPunct="1"/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69B4855F-3EBE-47DA-B23C-2FCA80B9E963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40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01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8" y="2204864"/>
            <a:ext cx="6958013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30683" r="776" b="27318"/>
          <a:stretch/>
        </p:blipFill>
        <p:spPr>
          <a:xfrm>
            <a:off x="3635896" y="4422303"/>
            <a:ext cx="5166532" cy="16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Priprema gradilišta – 3d skeniranje (i point cloud) sa integracijom u BIM model</a:t>
            </a:r>
          </a:p>
          <a:p>
            <a:pPr marL="0" indent="0" eaLnBrk="1" hangingPunct="1"/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9553053A-7512-4AF0-A852-CD8BB4D75A13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41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03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17628" b="7938"/>
          <a:stretch>
            <a:fillRect/>
          </a:stretch>
        </p:blipFill>
        <p:spPr bwMode="auto">
          <a:xfrm>
            <a:off x="533400" y="1905000"/>
            <a:ext cx="546735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3127" r="17683" b="8865"/>
          <a:stretch>
            <a:fillRect/>
          </a:stretch>
        </p:blipFill>
        <p:spPr bwMode="auto">
          <a:xfrm>
            <a:off x="4343400" y="3505200"/>
            <a:ext cx="419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Plan izvođenja radova na gradilištu – planiranje pomoću BIM modela</a:t>
            </a:r>
            <a:r>
              <a:rPr lang="en-US" altLang="en-US" sz="2200" b="0" dirty="0" smtClean="0"/>
              <a:t> </a:t>
            </a:r>
            <a:endParaRPr lang="hr-HR" altLang="en-US" sz="2200" b="0" dirty="0" smtClean="0"/>
          </a:p>
          <a:p>
            <a:pPr marL="0" indent="0" eaLnBrk="1" hangingPunct="1"/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39F9EC92-3338-40C8-A9F7-9A698E7CFB22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42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06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08" y="1972829"/>
            <a:ext cx="60198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Date Placeholder 3"/>
          <p:cNvSpPr txBox="1">
            <a:spLocks/>
          </p:cNvSpPr>
          <p:nvPr/>
        </p:nvSpPr>
        <p:spPr bwMode="auto">
          <a:xfrm>
            <a:off x="7020272" y="5591175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b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Izvor: </a:t>
            </a:r>
            <a:r>
              <a:rPr lang="hr-HR" altLang="en-US" sz="1000" b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Trimble</a:t>
            </a:r>
            <a:endParaRPr lang="hr-HR" altLang="en-US" sz="1000" b="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604962"/>
            <a:ext cx="2921652" cy="22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400" b="0" dirty="0" smtClean="0"/>
              <a:t> </a:t>
            </a:r>
            <a:r>
              <a:rPr lang="en-US" altLang="en-US" sz="2400" dirty="0" err="1" smtClean="0"/>
              <a:t>montaža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čelične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konstrukcije</a:t>
            </a:r>
            <a:endParaRPr lang="hr-HR" altLang="en-US" sz="2400" b="0" dirty="0" smtClean="0"/>
          </a:p>
          <a:p>
            <a:pPr marL="0" indent="0" eaLnBrk="1" hangingPunct="1"/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49AAC626-D780-4DCC-89F4-5D374DE82F49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43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286835" cy="4715126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7330443" y="5711577"/>
            <a:ext cx="158417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r-Latn-CS"/>
            </a:defPPr>
            <a:lvl1pPr algn="l" rtl="0" eaLnBrk="1" fontAlgn="base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1000" b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HOTEL PARK ROVINJ: </a:t>
            </a:r>
            <a:r>
              <a:rPr lang="en-US" altLang="en-US" sz="1000" b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autor</a:t>
            </a:r>
            <a:r>
              <a:rPr lang="en-US" altLang="en-US" sz="1000" b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000" b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projekta</a:t>
            </a:r>
            <a:r>
              <a:rPr lang="en-US" altLang="en-US" sz="1000" b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STUDIO 3LHD</a:t>
            </a:r>
            <a:endParaRPr lang="hr-HR" altLang="en-US" sz="1000" b="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400" b="0" dirty="0" smtClean="0"/>
              <a:t> </a:t>
            </a:r>
            <a:r>
              <a:rPr lang="en-US" altLang="en-US" sz="2400" dirty="0" err="1" smtClean="0"/>
              <a:t>montaža</a:t>
            </a:r>
            <a:r>
              <a:rPr lang="en-US" altLang="en-US" sz="2400" dirty="0" smtClean="0"/>
              <a:t>…</a:t>
            </a:r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49AAC626-D780-4DCC-89F4-5D374DE82F49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44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481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4"/>
          <a:stretch>
            <a:fillRect/>
          </a:stretch>
        </p:blipFill>
        <p:spPr bwMode="auto">
          <a:xfrm>
            <a:off x="1143000" y="1524000"/>
            <a:ext cx="28400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9"/>
          <a:stretch>
            <a:fillRect/>
          </a:stretch>
        </p:blipFill>
        <p:spPr bwMode="auto">
          <a:xfrm>
            <a:off x="4267200" y="1447800"/>
            <a:ext cx="36750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7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400" b="0" dirty="0" smtClean="0"/>
              <a:t> </a:t>
            </a:r>
            <a:r>
              <a:rPr lang="en-US" altLang="en-US" sz="2400" dirty="0" err="1" smtClean="0"/>
              <a:t>m</a:t>
            </a:r>
            <a:r>
              <a:rPr lang="en-US" altLang="en-US" sz="2400" b="0" dirty="0" err="1" smtClean="0"/>
              <a:t>ontaža</a:t>
            </a:r>
            <a:r>
              <a:rPr lang="en-US" altLang="en-US" sz="2400" b="0" dirty="0" smtClean="0"/>
              <a:t> ….</a:t>
            </a:r>
            <a:endParaRPr lang="hr-HR" altLang="en-US" sz="2400" b="0" dirty="0" smtClean="0"/>
          </a:p>
          <a:p>
            <a:pPr marL="0" indent="0" eaLnBrk="1" hangingPunct="1"/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2D21C2C2-5E4A-40F8-97D2-C0142AF37652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45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0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6115776" cy="45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400" b="0" dirty="0" smtClean="0"/>
              <a:t> </a:t>
            </a:r>
            <a:r>
              <a:rPr lang="en-US" altLang="en-US" sz="2400" dirty="0" err="1"/>
              <a:t>m</a:t>
            </a:r>
            <a:r>
              <a:rPr lang="en-US" altLang="en-US" sz="2400" b="0" dirty="0" err="1" smtClean="0"/>
              <a:t>ontaža</a:t>
            </a:r>
            <a:r>
              <a:rPr lang="en-US" altLang="en-US" sz="2400" b="0" dirty="0" smtClean="0"/>
              <a:t>… </a:t>
            </a:r>
            <a:endParaRPr lang="hr-HR" altLang="en-US" sz="2400" b="0" dirty="0" smtClean="0"/>
          </a:p>
          <a:p>
            <a:pPr marL="0" indent="0" eaLnBrk="1" hangingPunct="1"/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2D21C2C2-5E4A-40F8-97D2-C0142AF37652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46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0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9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4. TRANSPORT I MONTAŽA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8229600" cy="50720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400" b="0" dirty="0" smtClean="0"/>
              <a:t> </a:t>
            </a:r>
            <a:r>
              <a:rPr lang="en-US" altLang="en-US" sz="2400" dirty="0" err="1" smtClean="0"/>
              <a:t>m</a:t>
            </a:r>
            <a:r>
              <a:rPr lang="en-US" altLang="en-US" sz="2400" b="0" dirty="0" err="1" smtClean="0"/>
              <a:t>ontaža</a:t>
            </a:r>
            <a:r>
              <a:rPr lang="en-US" altLang="en-US" sz="2400" dirty="0" smtClean="0"/>
              <a:t>…</a:t>
            </a:r>
            <a:endParaRPr lang="hr-HR" altLang="en-US" sz="2400" b="0" dirty="0" smtClean="0"/>
          </a:p>
          <a:p>
            <a:pPr marL="0" indent="0" eaLnBrk="1" hangingPunct="1"/>
            <a:endParaRPr lang="hr-HR" altLang="en-US" dirty="0" smtClean="0"/>
          </a:p>
          <a:p>
            <a:pPr marL="0" indent="0" eaLnBrk="1" hangingPunct="1"/>
            <a:endParaRPr lang="hr-HR" altLang="en-US" sz="2400" dirty="0" smtClean="0"/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2D21C2C2-5E4A-40F8-97D2-C0142AF37652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47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0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6577" r="28175" b="27478"/>
          <a:stretch/>
        </p:blipFill>
        <p:spPr>
          <a:xfrm>
            <a:off x="2195736" y="1621111"/>
            <a:ext cx="4968552" cy="4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5. ZAKLJUČAK I RASPRAVA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Pitanja, komentari ?</a:t>
            </a:r>
            <a:endParaRPr lang="hr-HR" altLang="en-US" sz="2200" dirty="0" smtClean="0"/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D9428072-2837-45D2-8336-8A471E628275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48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4915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8343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709612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1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6. Reference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71563"/>
            <a:ext cx="4878388" cy="5072062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hr-HR" altLang="sr-Latn-RS" sz="2200" b="0" dirty="0" smtClean="0"/>
              <a:t>Izvedba čeličnih konstrukcija prema europskim normama, D.Markulak, I. Bajkovec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hr-HR" altLang="sr-Latn-RS" sz="2200" b="0" dirty="0" smtClean="0"/>
              <a:t>Bajkmont – foto dokumentacija</a:t>
            </a:r>
            <a:endParaRPr lang="en-US" altLang="sr-Latn-RS" sz="2200" b="0" dirty="0" smtClean="0"/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sr-Latn-RS" sz="2200" dirty="0" smtClean="0"/>
              <a:t>Studio 3LHD – </a:t>
            </a:r>
            <a:r>
              <a:rPr lang="en-US" altLang="sr-Latn-RS" sz="2200" dirty="0" err="1" smtClean="0"/>
              <a:t>foto</a:t>
            </a:r>
            <a:r>
              <a:rPr lang="en-US" altLang="sr-Latn-RS" sz="2200" dirty="0" smtClean="0"/>
              <a:t> </a:t>
            </a:r>
            <a:r>
              <a:rPr lang="en-US" altLang="sr-Latn-RS" sz="2200" dirty="0" err="1" smtClean="0"/>
              <a:t>dokumentacija</a:t>
            </a:r>
            <a:r>
              <a:rPr lang="en-US" altLang="sr-Latn-RS" sz="2200" dirty="0" smtClean="0"/>
              <a:t> </a:t>
            </a:r>
            <a:r>
              <a:rPr lang="en-US" altLang="sr-Latn-RS" sz="2200" dirty="0" err="1" smtClean="0"/>
              <a:t>Hotela</a:t>
            </a:r>
            <a:r>
              <a:rPr lang="en-US" altLang="sr-Latn-RS" sz="2200" dirty="0" smtClean="0"/>
              <a:t> Park</a:t>
            </a:r>
            <a:endParaRPr lang="en-US" altLang="sr-Latn-RS" sz="2200" b="0" dirty="0" smtClean="0"/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sr-Latn-RS" sz="2200" b="0" dirty="0" err="1" smtClean="0"/>
              <a:t>Statistika</a:t>
            </a:r>
            <a:r>
              <a:rPr lang="en-US" altLang="sr-Latn-RS" sz="2200" b="0" dirty="0" smtClean="0"/>
              <a:t> u </a:t>
            </a:r>
            <a:r>
              <a:rPr lang="en-US" altLang="sr-Latn-RS" sz="2200" b="0" dirty="0" err="1" smtClean="0"/>
              <a:t>građevinarstvu</a:t>
            </a:r>
            <a:r>
              <a:rPr lang="en-US" altLang="sr-Latn-RS" sz="2200" b="0" dirty="0" smtClean="0"/>
              <a:t> – </a:t>
            </a:r>
            <a:r>
              <a:rPr lang="en-US" altLang="sr-Latn-RS" sz="2200" b="0" dirty="0" err="1" smtClean="0"/>
              <a:t>izvor</a:t>
            </a:r>
            <a:r>
              <a:rPr lang="en-US" altLang="sr-Latn-RS" sz="2200" b="0" dirty="0" smtClean="0"/>
              <a:t>: Trimble</a:t>
            </a:r>
            <a:endParaRPr lang="hr-HR" altLang="sr-Latn-RS" sz="2200" b="0" dirty="0" smtClean="0"/>
          </a:p>
          <a:p>
            <a:pPr eaLnBrk="1" hangingPunct="1"/>
            <a:endParaRPr lang="hr-HR" altLang="sr-Latn-RS" sz="2200" dirty="0" smtClean="0"/>
          </a:p>
          <a:p>
            <a:pPr eaLnBrk="1" hangingPunct="1"/>
            <a:endParaRPr lang="hr-HR" altLang="sr-Latn-RS" sz="2200" dirty="0" smtClean="0"/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961A0A6E-18B7-4F79-ACE7-CC2481E12094}" type="slidenum">
              <a:rPr lang="hr-HR" altLang="en-US" sz="800" b="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49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0181" name="Picture 8" descr="http://www.gfos.unios.hr/portal/images/stories/novosti/Izvedba_celicnih_konstrukcija_prema_europskim_normam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9050"/>
            <a:ext cx="30956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</p:spTree>
    <p:extLst>
      <p:ext uri="{BB962C8B-B14F-4D97-AF65-F5344CB8AC3E}">
        <p14:creationId xmlns:p14="http://schemas.microsoft.com/office/powerpoint/2010/main" val="249670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hr-HR" altLang="en-US" sz="2200" b="0" dirty="0" smtClean="0"/>
              <a:t>suvremeno i učinkovito izvođenje čelične konstrukcije započinje učinkovitim projektiranjem korištenjem BIM tehnologije i primjenom suvremenih metoda proračuna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hr-HR" altLang="en-US" b="0" dirty="0" smtClean="0"/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800" b="0" dirty="0" smtClean="0">
                <a:latin typeface="Verdana" panose="020B0604030504040204" pitchFamily="34" charset="0"/>
                <a:cs typeface="Arial" panose="020B0604020202020204" pitchFamily="34" charset="0"/>
              </a:rPr>
              <a:t>5</a:t>
            </a:r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12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865883"/>
            <a:ext cx="3586116" cy="2397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0" y="2094336"/>
            <a:ext cx="5472608" cy="31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altLang="en-US" sz="2200" b="0" dirty="0" err="1" smtClean="0"/>
              <a:t>primjeri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projektiranja</a:t>
            </a:r>
            <a:endParaRPr lang="hr-HR" altLang="en-US" sz="2200" b="0" dirty="0" smtClean="0"/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hr-HR" altLang="en-US" b="0" dirty="0" smtClean="0"/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800" b="0" dirty="0" smtClean="0">
                <a:latin typeface="Verdana" panose="020B0604030504040204" pitchFamily="34" charset="0"/>
                <a:cs typeface="Arial" panose="020B0604020202020204" pitchFamily="34" charset="0"/>
              </a:rPr>
              <a:t>5</a:t>
            </a:r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12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92896"/>
            <a:ext cx="6580168" cy="3384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98" y="1066800"/>
            <a:ext cx="4376174" cy="22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hr-HR" altLang="en-US" sz="2200" b="0" dirty="0" smtClean="0"/>
              <a:t>BIM objedinjuje i omogućava rad svih struka u arhitekturi, građevinarstvu, strojarstvu, elektrici  i geodeziji u jedinstvenom 3d modelu</a:t>
            </a:r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r-HR" altLang="en-US" sz="800" b="0" dirty="0" smtClean="0">
                <a:latin typeface="Verdana" panose="020B0604030504040204" pitchFamily="34" charset="0"/>
                <a:cs typeface="Arial" panose="020B0604020202020204" pitchFamily="34" charset="0"/>
              </a:rPr>
              <a:t>5</a:t>
            </a:r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12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978" t="14407"/>
          <a:stretch/>
        </p:blipFill>
        <p:spPr>
          <a:xfrm>
            <a:off x="179512" y="2057972"/>
            <a:ext cx="6984776" cy="3194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616" t="6448"/>
          <a:stretch/>
        </p:blipFill>
        <p:spPr>
          <a:xfrm>
            <a:off x="5323742" y="3779800"/>
            <a:ext cx="3681092" cy="238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</a:t>
            </a:r>
            <a:r>
              <a:rPr lang="en-US" altLang="en-US" sz="2200" b="0" dirty="0" err="1" smtClean="0"/>
              <a:t>sve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kompleksnija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geometrija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i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arhitektonski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zahtjevi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navode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na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korištenje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jedinstvenih</a:t>
            </a:r>
            <a:r>
              <a:rPr lang="en-US" altLang="en-US" sz="2200" b="0" dirty="0" smtClean="0"/>
              <a:t> BIM </a:t>
            </a:r>
            <a:r>
              <a:rPr lang="en-US" altLang="en-US" sz="2200" b="0" dirty="0" err="1" smtClean="0"/>
              <a:t>modela</a:t>
            </a:r>
            <a:endParaRPr lang="hr-HR" altLang="en-US" sz="2200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02362F62-A14E-479D-B936-280439307107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8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229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3354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3352800"/>
            <a:ext cx="41148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468136"/>
            <a:ext cx="3014674" cy="17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54050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 smtClean="0"/>
              <a:t>2. PROJEKTIRANJE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291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sz="2200" b="0" dirty="0" smtClean="0"/>
              <a:t> </a:t>
            </a:r>
            <a:r>
              <a:rPr lang="en-US" altLang="en-US" sz="2200" b="0" dirty="0" err="1" smtClean="0"/>
              <a:t>sve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kompleksnija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geometrija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i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arhitektonski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zahtjevi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navode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na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korištenje</a:t>
            </a:r>
            <a:r>
              <a:rPr lang="en-US" altLang="en-US" sz="2200" b="0" dirty="0" smtClean="0"/>
              <a:t> </a:t>
            </a:r>
            <a:r>
              <a:rPr lang="en-US" altLang="en-US" sz="2200" b="0" dirty="0" err="1" smtClean="0"/>
              <a:t>jedinstvenih</a:t>
            </a:r>
            <a:r>
              <a:rPr lang="en-US" altLang="en-US" sz="2200" b="0" dirty="0" smtClean="0"/>
              <a:t> BIM </a:t>
            </a:r>
            <a:r>
              <a:rPr lang="en-US" altLang="en-US" sz="2200" b="0" dirty="0" err="1" smtClean="0"/>
              <a:t>modela</a:t>
            </a:r>
            <a:endParaRPr lang="hr-HR" altLang="en-US" sz="2200" b="0" dirty="0" smtClean="0"/>
          </a:p>
          <a:p>
            <a:pPr marL="0" indent="0" algn="just" eaLnBrk="1" hangingPunct="1">
              <a:lnSpc>
                <a:spcPct val="90000"/>
              </a:lnSpc>
            </a:pPr>
            <a:endParaRPr lang="hr-HR" altLang="en-US" b="0" dirty="0" smtClean="0"/>
          </a:p>
          <a:p>
            <a:pPr marL="0" indent="0" eaLnBrk="1" hangingPunct="1">
              <a:lnSpc>
                <a:spcPct val="90000"/>
              </a:lnSpc>
            </a:pPr>
            <a:endParaRPr lang="hr-HR" altLang="en-US" sz="2200" dirty="0" smtClean="0"/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fld id="{02362F62-A14E-479D-B936-280439307107}" type="slidenum">
              <a:rPr lang="hr-HR" altLang="en-US" sz="800" b="0" smtClean="0">
                <a:latin typeface="Verdana" panose="020B0604030504040204" pitchFamily="34" charset="0"/>
                <a:cs typeface="Arial" panose="020B0604020202020204" pitchFamily="34" charset="0"/>
              </a:rPr>
              <a:t>9</a:t>
            </a:fld>
            <a:endParaRPr lang="hr-HR" altLang="en-US" sz="800" b="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r-HR" altLang="en-US" sz="1800" b="0"/>
          </a:p>
        </p:txBody>
      </p:sp>
      <p:sp>
        <p:nvSpPr>
          <p:cNvPr id="1229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hr-HR" altLang="en-US" sz="1000" b="0" dirty="0">
                <a:latin typeface="Arial Narrow" panose="020B0606020202030204" pitchFamily="34" charset="0"/>
                <a:cs typeface="Arial" panose="020B0604020202020204" pitchFamily="34" charset="0"/>
              </a:rPr>
              <a:t>Suvremena izvedba čeličnih konstrukcija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8" t="6876" r="24768" b="12194"/>
          <a:stretch/>
        </p:blipFill>
        <p:spPr bwMode="auto">
          <a:xfrm>
            <a:off x="394472" y="1847107"/>
            <a:ext cx="3672408" cy="4286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30214" r="15009" b="14630"/>
          <a:stretch/>
        </p:blipFill>
        <p:spPr bwMode="auto">
          <a:xfrm>
            <a:off x="2769671" y="3477205"/>
            <a:ext cx="4752528" cy="2656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t="18526" r="11156" b="2598"/>
          <a:stretch/>
        </p:blipFill>
        <p:spPr bwMode="auto">
          <a:xfrm>
            <a:off x="5364088" y="1505005"/>
            <a:ext cx="2979791" cy="197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1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1347</Words>
  <Application>Microsoft Office PowerPoint</Application>
  <PresentationFormat>On-screen Show (4:3)</PresentationFormat>
  <Paragraphs>313</Paragraphs>
  <Slides>49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Arial Narrow</vt:lpstr>
      <vt:lpstr>Calibri</vt:lpstr>
      <vt:lpstr>Times New Roman</vt:lpstr>
      <vt:lpstr>Verdana</vt:lpstr>
      <vt:lpstr>Office Theme</vt:lpstr>
      <vt:lpstr>Suvremena izvedba čeličnih konstrukcija</vt:lpstr>
      <vt:lpstr>SADRŽAJ</vt:lpstr>
      <vt:lpstr>1. Uvod</vt:lpstr>
      <vt:lpstr>1. Uvod…</vt:lpstr>
      <vt:lpstr>2. PROJEKTIRANJE</vt:lpstr>
      <vt:lpstr>2. PROJEKTIRANJE</vt:lpstr>
      <vt:lpstr>2. PROJEKTIRANJE</vt:lpstr>
      <vt:lpstr>2. PROJEKTIRANJE</vt:lpstr>
      <vt:lpstr>2. PROJEKTIRANJE</vt:lpstr>
      <vt:lpstr>2. PROJEKTIRANJE…</vt:lpstr>
      <vt:lpstr>2. PROJEKTIRANJE…</vt:lpstr>
      <vt:lpstr>2. PROJEKTIRANJE…</vt:lpstr>
      <vt:lpstr>2. PROJEKTIRANJE…</vt:lpstr>
      <vt:lpstr>2. PROJEKTIRANJE…</vt:lpstr>
      <vt:lpstr>2. PROJEKTIRANJE…</vt:lpstr>
      <vt:lpstr>2. PROJEKTIRANJE…</vt:lpstr>
      <vt:lpstr>2. PROJEKTIRANJE…</vt:lpstr>
      <vt:lpstr>3. PROIZVODNJA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</vt:lpstr>
      <vt:lpstr>3. PROIZVODNJA….</vt:lpstr>
      <vt:lpstr>3. PROIZVODNJA…</vt:lpstr>
      <vt:lpstr>3. PROIZVODNJA…</vt:lpstr>
      <vt:lpstr>3.PROIZVODNJA…</vt:lpstr>
      <vt:lpstr>3. PROIZVODNJA…</vt:lpstr>
      <vt:lpstr>3. PROIZVODNJA…</vt:lpstr>
      <vt:lpstr>3. PROIZVODNJA…</vt:lpstr>
      <vt:lpstr>3. PROIZVODNJA…</vt:lpstr>
      <vt:lpstr>4. TRANSPORT I MONTAŽA</vt:lpstr>
      <vt:lpstr>4. TRANSPORT I MONTAŽA</vt:lpstr>
      <vt:lpstr>4. TRANSPORT I MONTAŽA</vt:lpstr>
      <vt:lpstr>4. TRANSPORT I MONTAŽA</vt:lpstr>
      <vt:lpstr>4. TRANSPORT I MONTAŽA</vt:lpstr>
      <vt:lpstr>4. TRANSPORT I MONTAŽA</vt:lpstr>
      <vt:lpstr>4. TRANSPORT I MONTAŽA</vt:lpstr>
      <vt:lpstr>4. TRANSPORT I MONTAŽA</vt:lpstr>
      <vt:lpstr>5. ZAKLJUČAK I RASPRAVA</vt:lpstr>
      <vt:lpstr>6. 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Ivan Bajkovec</cp:lastModifiedBy>
  <cp:revision>83</cp:revision>
  <dcterms:created xsi:type="dcterms:W3CDTF">2010-03-22T21:50:27Z</dcterms:created>
  <dcterms:modified xsi:type="dcterms:W3CDTF">2019-06-14T15:09:38Z</dcterms:modified>
</cp:coreProperties>
</file>